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4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FA9061-951B-41DD-997E-204DD2527C6E}" type="datetimeFigureOut">
              <a:rPr lang="en-GB" smtClean="0"/>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211809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FA9061-951B-41DD-997E-204DD2527C6E}" type="datetimeFigureOut">
              <a:rPr lang="en-GB" smtClean="0"/>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428215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FA9061-951B-41DD-997E-204DD2527C6E}" type="datetimeFigureOut">
              <a:rPr lang="en-GB" smtClean="0"/>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198385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FA9061-951B-41DD-997E-204DD2527C6E}" type="datetimeFigureOut">
              <a:rPr lang="en-GB" smtClean="0"/>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29291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9061-951B-41DD-997E-204DD2527C6E}" type="datetimeFigureOut">
              <a:rPr lang="en-GB" smtClean="0"/>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174696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FA9061-951B-41DD-997E-204DD2527C6E}" type="datetimeFigureOut">
              <a:rPr lang="en-GB" smtClean="0"/>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292133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FA9061-951B-41DD-997E-204DD2527C6E}" type="datetimeFigureOut">
              <a:rPr lang="en-GB" smtClean="0"/>
              <a:t>25/11/2013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77119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FA9061-951B-41DD-997E-204DD2527C6E}" type="datetimeFigureOut">
              <a:rPr lang="en-GB" smtClean="0"/>
              <a:t>25/11/2013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321563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9061-951B-41DD-997E-204DD2527C6E}" type="datetimeFigureOut">
              <a:rPr lang="en-GB" smtClean="0"/>
              <a:t>25/11/2013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398521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A9061-951B-41DD-997E-204DD2527C6E}" type="datetimeFigureOut">
              <a:rPr lang="en-GB" smtClean="0"/>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209374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A9061-951B-41DD-997E-204DD2527C6E}" type="datetimeFigureOut">
              <a:rPr lang="en-GB" smtClean="0"/>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7B708-2CF1-4BCF-BC0A-8542462BB30E}" type="slidenum">
              <a:rPr lang="en-GB" smtClean="0"/>
              <a:t>‹#›</a:t>
            </a:fld>
            <a:endParaRPr lang="en-GB"/>
          </a:p>
        </p:txBody>
      </p:sp>
    </p:spTree>
    <p:extLst>
      <p:ext uri="{BB962C8B-B14F-4D97-AF65-F5344CB8AC3E}">
        <p14:creationId xmlns:p14="http://schemas.microsoft.com/office/powerpoint/2010/main" val="247958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0FA9061-951B-41DD-997E-204DD2527C6E}" type="datetimeFigureOut">
              <a:rPr lang="en-GB" smtClean="0"/>
              <a:t>25/11/2013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B87B708-2CF1-4BCF-BC0A-8542462BB30E}" type="slidenum">
              <a:rPr lang="en-GB" smtClean="0"/>
              <a:t>‹#›</a:t>
            </a:fld>
            <a:endParaRPr lang="en-GB"/>
          </a:p>
        </p:txBody>
      </p:sp>
    </p:spTree>
    <p:extLst>
      <p:ext uri="{BB962C8B-B14F-4D97-AF65-F5344CB8AC3E}">
        <p14:creationId xmlns:p14="http://schemas.microsoft.com/office/powerpoint/2010/main" val="337300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6712" y="1259632"/>
            <a:ext cx="5040560" cy="5400600"/>
          </a:xfrm>
        </p:spPr>
        <p:txBody>
          <a:bodyPr>
            <a:normAutofit fontScale="47500" lnSpcReduction="20000"/>
          </a:bodyPr>
          <a:lstStyle/>
          <a:p>
            <a:r>
              <a:rPr lang="en-GB" sz="5100" b="1" dirty="0">
                <a:solidFill>
                  <a:schemeClr val="tx1"/>
                </a:solidFill>
              </a:rPr>
              <a:t>Here to Stay Research </a:t>
            </a:r>
            <a:r>
              <a:rPr lang="en-GB" sz="5100" b="1" dirty="0" smtClean="0">
                <a:solidFill>
                  <a:schemeClr val="tx1"/>
                </a:solidFill>
              </a:rPr>
              <a:t>Conference</a:t>
            </a:r>
          </a:p>
          <a:p>
            <a:endParaRPr lang="en-GB" b="1" dirty="0">
              <a:solidFill>
                <a:schemeClr val="tx1"/>
              </a:solidFill>
            </a:endParaRPr>
          </a:p>
          <a:p>
            <a:endParaRPr lang="en-GB" b="1" dirty="0" smtClean="0">
              <a:solidFill>
                <a:schemeClr val="tx1"/>
              </a:solidFill>
            </a:endParaRPr>
          </a:p>
          <a:p>
            <a:endParaRPr lang="en-GB" dirty="0">
              <a:solidFill>
                <a:schemeClr val="tx1"/>
              </a:solidFill>
            </a:endParaRPr>
          </a:p>
          <a:p>
            <a:endParaRPr lang="en-GB" dirty="0" smtClean="0">
              <a:solidFill>
                <a:schemeClr val="tx1"/>
              </a:solidFill>
            </a:endParaRPr>
          </a:p>
          <a:p>
            <a:r>
              <a:rPr lang="en-GB" dirty="0" smtClean="0">
                <a:solidFill>
                  <a:schemeClr val="tx1"/>
                </a:solidFill>
              </a:rPr>
              <a:t>Presentation </a:t>
            </a:r>
            <a:r>
              <a:rPr lang="en-GB" dirty="0">
                <a:solidFill>
                  <a:schemeClr val="tx1"/>
                </a:solidFill>
              </a:rPr>
              <a:t>will provide an understanding of the lives and experiences of BME with learning disability as an oppressed and doubly disadvantage group – in terms of the process by which these groups and their carers find themselves in sup  and at the receiving end of little or no culturally appropriate services</a:t>
            </a:r>
            <a:r>
              <a:rPr lang="en-GB" dirty="0" smtClean="0">
                <a:solidFill>
                  <a:schemeClr val="tx1"/>
                </a:solidFill>
              </a:rPr>
              <a:t>.</a:t>
            </a: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a:solidFill>
                <a:schemeClr val="tx1"/>
              </a:solidFill>
            </a:endParaRPr>
          </a:p>
          <a:p>
            <a:r>
              <a:rPr lang="en-GB" dirty="0">
                <a:solidFill>
                  <a:schemeClr val="tx1"/>
                </a:solidFill>
              </a:rPr>
              <a:t>The BME communities in the UK now make up to 10 % of the ethnic minority population in England and Wales, Emerson and Hatton predict this figure will substantially rise by the year </a:t>
            </a:r>
            <a:r>
              <a:rPr lang="en-GB" dirty="0" smtClean="0">
                <a:solidFill>
                  <a:schemeClr val="tx1"/>
                </a:solidFill>
              </a:rPr>
              <a:t>2020. However </a:t>
            </a:r>
            <a:r>
              <a:rPr lang="en-GB" dirty="0">
                <a:solidFill>
                  <a:schemeClr val="tx1"/>
                </a:solidFill>
              </a:rPr>
              <a:t>needs of many of these people and services not available. </a:t>
            </a:r>
            <a:r>
              <a:rPr lang="en-GB" dirty="0" smtClean="0">
                <a:solidFill>
                  <a:schemeClr val="tx1"/>
                </a:solidFill>
              </a:rPr>
              <a:t>due </a:t>
            </a:r>
            <a:r>
              <a:rPr lang="en-GB" dirty="0">
                <a:solidFill>
                  <a:schemeClr val="tx1"/>
                </a:solidFill>
              </a:rPr>
              <a:t>to the double disadvantage faced by these groups of people as well as the new migrants who have entered the UK in the past ten years.</a:t>
            </a:r>
          </a:p>
          <a:p>
            <a:endParaRPr lang="en-GB" dirty="0">
              <a:solidFill>
                <a:schemeClr val="tx1"/>
              </a:solidFill>
            </a:endParaRPr>
          </a:p>
        </p:txBody>
      </p:sp>
    </p:spTree>
    <p:extLst>
      <p:ext uri="{BB962C8B-B14F-4D97-AF65-F5344CB8AC3E}">
        <p14:creationId xmlns:p14="http://schemas.microsoft.com/office/powerpoint/2010/main" val="249850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2736" y="107504"/>
            <a:ext cx="5040560" cy="8064896"/>
          </a:xfrm>
        </p:spPr>
        <p:txBody>
          <a:bodyPr>
            <a:normAutofit fontScale="25000" lnSpcReduction="20000"/>
          </a:bodyPr>
          <a:lstStyle/>
          <a:p>
            <a:endParaRPr lang="en-GB" dirty="0" smtClean="0"/>
          </a:p>
          <a:p>
            <a:endParaRPr lang="en-GB" sz="5600" dirty="0" smtClean="0"/>
          </a:p>
          <a:p>
            <a:endParaRPr lang="en-GB" sz="5600" dirty="0" smtClean="0"/>
          </a:p>
          <a:p>
            <a:r>
              <a:rPr lang="en-GB" sz="5600" b="1" dirty="0">
                <a:solidFill>
                  <a:schemeClr val="tx1"/>
                </a:solidFill>
              </a:rPr>
              <a:t>BME with learning disabilities using health, education, and social services are doubly disadvantage by</a:t>
            </a:r>
            <a:r>
              <a:rPr lang="en-GB" sz="5600" b="1" dirty="0" smtClean="0">
                <a:solidFill>
                  <a:schemeClr val="tx1"/>
                </a:solidFill>
              </a:rPr>
              <a:t>;-</a:t>
            </a:r>
          </a:p>
          <a:p>
            <a:endParaRPr lang="en-GB" dirty="0" smtClean="0"/>
          </a:p>
          <a:p>
            <a:endParaRPr lang="en-GB" dirty="0"/>
          </a:p>
          <a:p>
            <a:pPr lvl="0" algn="l"/>
            <a:r>
              <a:rPr lang="en-GB" sz="4800" dirty="0" smtClean="0">
                <a:solidFill>
                  <a:schemeClr val="tx1"/>
                </a:solidFill>
              </a:rPr>
              <a:t>- The </a:t>
            </a:r>
            <a:r>
              <a:rPr lang="en-GB" sz="4800" dirty="0">
                <a:solidFill>
                  <a:schemeClr val="tx1"/>
                </a:solidFill>
              </a:rPr>
              <a:t>interchangeable use of terms ‘culture and ethnicity</a:t>
            </a:r>
            <a:r>
              <a:rPr lang="en-GB" sz="4800" dirty="0" smtClean="0">
                <a:solidFill>
                  <a:schemeClr val="tx1"/>
                </a:solidFill>
              </a:rPr>
              <a:t>’</a:t>
            </a:r>
          </a:p>
          <a:p>
            <a:pPr lvl="0" algn="l"/>
            <a:endParaRPr lang="en-GB" sz="4800" dirty="0">
              <a:solidFill>
                <a:schemeClr val="tx1"/>
              </a:solidFill>
            </a:endParaRPr>
          </a:p>
          <a:p>
            <a:pPr lvl="0" algn="l"/>
            <a:r>
              <a:rPr lang="en-GB" sz="4800" dirty="0" smtClean="0">
                <a:solidFill>
                  <a:schemeClr val="tx1"/>
                </a:solidFill>
              </a:rPr>
              <a:t>- The </a:t>
            </a:r>
            <a:r>
              <a:rPr lang="en-GB" sz="4800" dirty="0">
                <a:solidFill>
                  <a:schemeClr val="tx1"/>
                </a:solidFill>
              </a:rPr>
              <a:t>colour blind </a:t>
            </a:r>
            <a:r>
              <a:rPr lang="en-GB" sz="4800" dirty="0" smtClean="0">
                <a:solidFill>
                  <a:schemeClr val="tx1"/>
                </a:solidFill>
              </a:rPr>
              <a:t>approach</a:t>
            </a:r>
          </a:p>
          <a:p>
            <a:pPr lvl="0" algn="l"/>
            <a:endParaRPr lang="en-GB" sz="4800" dirty="0">
              <a:solidFill>
                <a:schemeClr val="tx1"/>
              </a:solidFill>
            </a:endParaRPr>
          </a:p>
          <a:p>
            <a:pPr lvl="0" algn="l"/>
            <a:r>
              <a:rPr lang="en-GB" sz="4800" dirty="0" smtClean="0">
                <a:solidFill>
                  <a:schemeClr val="tx1"/>
                </a:solidFill>
              </a:rPr>
              <a:t>- The </a:t>
            </a:r>
            <a:r>
              <a:rPr lang="en-GB" sz="4800" dirty="0">
                <a:solidFill>
                  <a:schemeClr val="tx1"/>
                </a:solidFill>
              </a:rPr>
              <a:t>prevailing culture </a:t>
            </a:r>
            <a:r>
              <a:rPr lang="en-GB" sz="4800" dirty="0" smtClean="0">
                <a:solidFill>
                  <a:schemeClr val="tx1"/>
                </a:solidFill>
              </a:rPr>
              <a:t>bias </a:t>
            </a:r>
            <a:r>
              <a:rPr lang="en-GB" sz="4800" dirty="0">
                <a:solidFill>
                  <a:schemeClr val="tx1"/>
                </a:solidFill>
              </a:rPr>
              <a:t>of </a:t>
            </a:r>
            <a:r>
              <a:rPr lang="en-GB" sz="4800" dirty="0" smtClean="0">
                <a:solidFill>
                  <a:schemeClr val="tx1"/>
                </a:solidFill>
              </a:rPr>
              <a:t>services</a:t>
            </a:r>
          </a:p>
          <a:p>
            <a:pPr lvl="0" algn="l"/>
            <a:r>
              <a:rPr lang="en-GB" sz="4800" dirty="0" smtClean="0">
                <a:solidFill>
                  <a:schemeClr val="tx1"/>
                </a:solidFill>
              </a:rPr>
              <a:t> </a:t>
            </a:r>
            <a:endParaRPr lang="en-GB" sz="4800" dirty="0">
              <a:solidFill>
                <a:schemeClr val="tx1"/>
              </a:solidFill>
            </a:endParaRPr>
          </a:p>
          <a:p>
            <a:pPr lvl="0" algn="l"/>
            <a:r>
              <a:rPr lang="en-GB" sz="4800" dirty="0" smtClean="0">
                <a:solidFill>
                  <a:schemeClr val="tx1"/>
                </a:solidFill>
              </a:rPr>
              <a:t>- The </a:t>
            </a:r>
            <a:r>
              <a:rPr lang="en-GB" sz="4800" dirty="0">
                <a:solidFill>
                  <a:schemeClr val="tx1"/>
                </a:solidFill>
              </a:rPr>
              <a:t>victim blaming ‘approach</a:t>
            </a:r>
            <a:r>
              <a:rPr lang="en-GB" sz="4800" dirty="0" smtClean="0">
                <a:solidFill>
                  <a:schemeClr val="tx1"/>
                </a:solidFill>
              </a:rPr>
              <a:t>’</a:t>
            </a:r>
          </a:p>
          <a:p>
            <a:pPr lvl="0" algn="l"/>
            <a:endParaRPr lang="en-GB" sz="4800" dirty="0">
              <a:solidFill>
                <a:schemeClr val="tx1"/>
              </a:solidFill>
            </a:endParaRPr>
          </a:p>
          <a:p>
            <a:pPr lvl="0" algn="l"/>
            <a:r>
              <a:rPr lang="en-GB" sz="4800" dirty="0" smtClean="0">
                <a:solidFill>
                  <a:schemeClr val="tx1"/>
                </a:solidFill>
              </a:rPr>
              <a:t>- The </a:t>
            </a:r>
            <a:r>
              <a:rPr lang="en-GB" sz="4800" dirty="0">
                <a:solidFill>
                  <a:schemeClr val="tx1"/>
                </a:solidFill>
              </a:rPr>
              <a:t>unresponsiveness of community care </a:t>
            </a:r>
            <a:r>
              <a:rPr lang="en-GB" sz="4800" dirty="0" smtClean="0">
                <a:solidFill>
                  <a:schemeClr val="tx1"/>
                </a:solidFill>
              </a:rPr>
              <a:t>legalisation</a:t>
            </a:r>
          </a:p>
          <a:p>
            <a:pPr lvl="0" algn="l"/>
            <a:endParaRPr lang="en-GB" sz="4800" dirty="0">
              <a:solidFill>
                <a:schemeClr val="tx1"/>
              </a:solidFill>
            </a:endParaRPr>
          </a:p>
          <a:p>
            <a:pPr lvl="0" algn="l"/>
            <a:r>
              <a:rPr lang="en-GB" sz="4800" dirty="0" smtClean="0">
                <a:solidFill>
                  <a:schemeClr val="tx1"/>
                </a:solidFill>
              </a:rPr>
              <a:t>- The perpetuation of </a:t>
            </a:r>
            <a:r>
              <a:rPr lang="en-GB" sz="4800" dirty="0">
                <a:solidFill>
                  <a:schemeClr val="tx1"/>
                </a:solidFill>
              </a:rPr>
              <a:t>concepts of differences and ‘differentness’ </a:t>
            </a:r>
            <a:r>
              <a:rPr lang="en-GB" sz="4800" dirty="0" err="1">
                <a:solidFill>
                  <a:schemeClr val="tx1"/>
                </a:solidFill>
              </a:rPr>
              <a:t>eg</a:t>
            </a:r>
            <a:r>
              <a:rPr lang="en-GB" sz="4800" dirty="0">
                <a:solidFill>
                  <a:schemeClr val="tx1"/>
                </a:solidFill>
              </a:rPr>
              <a:t>: need for gender specific staff, dietary </a:t>
            </a:r>
            <a:r>
              <a:rPr lang="en-GB" sz="4800" dirty="0" smtClean="0">
                <a:solidFill>
                  <a:schemeClr val="tx1"/>
                </a:solidFill>
              </a:rPr>
              <a:t>needs (acknowledging </a:t>
            </a:r>
            <a:r>
              <a:rPr lang="en-GB" sz="4800" dirty="0">
                <a:solidFill>
                  <a:schemeClr val="tx1"/>
                </a:solidFill>
              </a:rPr>
              <a:t>religious festivals and holidays</a:t>
            </a:r>
            <a:r>
              <a:rPr lang="en-GB" sz="4800" dirty="0" smtClean="0">
                <a:solidFill>
                  <a:schemeClr val="tx1"/>
                </a:solidFill>
              </a:rPr>
              <a:t>)</a:t>
            </a:r>
          </a:p>
          <a:p>
            <a:pPr lvl="0" algn="l"/>
            <a:endParaRPr lang="en-GB" sz="4800" dirty="0">
              <a:solidFill>
                <a:schemeClr val="tx1"/>
              </a:solidFill>
            </a:endParaRPr>
          </a:p>
          <a:p>
            <a:pPr marL="685800" lvl="0" indent="-685800" algn="l">
              <a:buFontTx/>
              <a:buChar char="-"/>
            </a:pPr>
            <a:r>
              <a:rPr lang="en-GB" sz="4800" dirty="0" err="1" smtClean="0">
                <a:solidFill>
                  <a:schemeClr val="tx1"/>
                </a:solidFill>
              </a:rPr>
              <a:t>Azmi</a:t>
            </a:r>
            <a:r>
              <a:rPr lang="en-GB" sz="4800" dirty="0" smtClean="0">
                <a:solidFill>
                  <a:schemeClr val="tx1"/>
                </a:solidFill>
              </a:rPr>
              <a:t> </a:t>
            </a:r>
            <a:r>
              <a:rPr lang="en-GB" sz="4800" dirty="0">
                <a:solidFill>
                  <a:schemeClr val="tx1"/>
                </a:solidFill>
              </a:rPr>
              <a:t>et </a:t>
            </a:r>
            <a:r>
              <a:rPr lang="en-GB" sz="4800" dirty="0" err="1">
                <a:solidFill>
                  <a:schemeClr val="tx1"/>
                </a:solidFill>
              </a:rPr>
              <a:t>al’s</a:t>
            </a:r>
            <a:r>
              <a:rPr lang="en-GB" sz="4800" dirty="0">
                <a:solidFill>
                  <a:schemeClr val="tx1"/>
                </a:solidFill>
              </a:rPr>
              <a:t> study revealed </a:t>
            </a:r>
            <a:endParaRPr lang="en-GB" sz="4800" dirty="0" smtClean="0">
              <a:solidFill>
                <a:schemeClr val="tx1"/>
              </a:solidFill>
            </a:endParaRPr>
          </a:p>
          <a:p>
            <a:pPr marL="685800" lvl="0" indent="-685800" algn="l">
              <a:buFontTx/>
              <a:buChar char="-"/>
            </a:pPr>
            <a:endParaRPr lang="en-GB" sz="4800" dirty="0">
              <a:solidFill>
                <a:schemeClr val="tx1"/>
              </a:solidFill>
            </a:endParaRPr>
          </a:p>
          <a:p>
            <a:pPr lvl="0" algn="l"/>
            <a:r>
              <a:rPr lang="en-GB" sz="4800" dirty="0">
                <a:solidFill>
                  <a:schemeClr val="tx1"/>
                </a:solidFill>
              </a:rPr>
              <a:t>Significant language barriers to communication between Asian carers and English speaking </a:t>
            </a:r>
            <a:r>
              <a:rPr lang="en-GB" sz="4800" dirty="0" smtClean="0">
                <a:solidFill>
                  <a:schemeClr val="tx1"/>
                </a:solidFill>
              </a:rPr>
              <a:t>services</a:t>
            </a:r>
          </a:p>
          <a:p>
            <a:pPr lvl="0" algn="l"/>
            <a:endParaRPr lang="en-GB" sz="4800" dirty="0">
              <a:solidFill>
                <a:schemeClr val="tx1"/>
              </a:solidFill>
            </a:endParaRPr>
          </a:p>
          <a:p>
            <a:pPr lvl="0" algn="l"/>
            <a:r>
              <a:rPr lang="en-GB" sz="4800" dirty="0" smtClean="0">
                <a:solidFill>
                  <a:schemeClr val="tx1"/>
                </a:solidFill>
              </a:rPr>
              <a:t>- High </a:t>
            </a:r>
            <a:r>
              <a:rPr lang="en-GB" sz="4800" dirty="0">
                <a:solidFill>
                  <a:schemeClr val="tx1"/>
                </a:solidFill>
              </a:rPr>
              <a:t>levels of economical hardship and social deprivation of informal networks being available to meet considerable support </a:t>
            </a:r>
            <a:r>
              <a:rPr lang="en-GB" sz="4800" dirty="0" smtClean="0">
                <a:solidFill>
                  <a:schemeClr val="tx1"/>
                </a:solidFill>
              </a:rPr>
              <a:t>needs</a:t>
            </a:r>
          </a:p>
          <a:p>
            <a:pPr lvl="0" algn="l"/>
            <a:endParaRPr lang="en-GB" sz="4800" dirty="0">
              <a:solidFill>
                <a:schemeClr val="tx1"/>
              </a:solidFill>
            </a:endParaRPr>
          </a:p>
          <a:p>
            <a:pPr lvl="0" algn="l"/>
            <a:r>
              <a:rPr lang="en-GB" sz="4800" dirty="0" smtClean="0">
                <a:solidFill>
                  <a:schemeClr val="tx1"/>
                </a:solidFill>
              </a:rPr>
              <a:t>- Need </a:t>
            </a:r>
            <a:r>
              <a:rPr lang="en-GB" sz="4800" dirty="0">
                <a:solidFill>
                  <a:schemeClr val="tx1"/>
                </a:solidFill>
              </a:rPr>
              <a:t>for formal support not available for carers looking after people with challenging behaviours (including serious challenging behaviours</a:t>
            </a:r>
            <a:r>
              <a:rPr lang="en-GB" sz="4800" dirty="0" smtClean="0">
                <a:solidFill>
                  <a:schemeClr val="tx1"/>
                </a:solidFill>
              </a:rPr>
              <a:t>)</a:t>
            </a:r>
          </a:p>
          <a:p>
            <a:pPr lvl="0" algn="l"/>
            <a:endParaRPr lang="en-GB" sz="4800" dirty="0">
              <a:solidFill>
                <a:schemeClr val="tx1"/>
              </a:solidFill>
            </a:endParaRPr>
          </a:p>
          <a:p>
            <a:pPr lvl="0" algn="l"/>
            <a:r>
              <a:rPr lang="en-GB" sz="4800" dirty="0" smtClean="0">
                <a:solidFill>
                  <a:schemeClr val="tx1"/>
                </a:solidFill>
              </a:rPr>
              <a:t>- Lack </a:t>
            </a:r>
            <a:r>
              <a:rPr lang="en-GB" sz="4800" dirty="0">
                <a:solidFill>
                  <a:schemeClr val="tx1"/>
                </a:solidFill>
              </a:rPr>
              <a:t>of formal or </a:t>
            </a:r>
            <a:r>
              <a:rPr lang="en-GB" sz="4800" dirty="0" smtClean="0">
                <a:solidFill>
                  <a:schemeClr val="tx1"/>
                </a:solidFill>
              </a:rPr>
              <a:t>informal support  </a:t>
            </a:r>
            <a:r>
              <a:rPr lang="en-GB" sz="4800" dirty="0">
                <a:solidFill>
                  <a:schemeClr val="tx1"/>
                </a:solidFill>
              </a:rPr>
              <a:t>had over stretched resources of many </a:t>
            </a:r>
            <a:r>
              <a:rPr lang="en-GB" sz="4800" dirty="0" smtClean="0">
                <a:solidFill>
                  <a:schemeClr val="tx1"/>
                </a:solidFill>
              </a:rPr>
              <a:t>mothers</a:t>
            </a:r>
          </a:p>
          <a:p>
            <a:pPr lvl="0" algn="l"/>
            <a:endParaRPr lang="en-GB" sz="4800" dirty="0">
              <a:solidFill>
                <a:schemeClr val="tx1"/>
              </a:solidFill>
            </a:endParaRPr>
          </a:p>
          <a:p>
            <a:pPr marL="685800" lvl="0" indent="-685800" algn="l">
              <a:buFontTx/>
              <a:buChar char="-"/>
            </a:pPr>
            <a:r>
              <a:rPr lang="en-GB" sz="4800" dirty="0" smtClean="0">
                <a:solidFill>
                  <a:schemeClr val="tx1"/>
                </a:solidFill>
              </a:rPr>
              <a:t>The </a:t>
            </a:r>
            <a:r>
              <a:rPr lang="en-GB" sz="4800" dirty="0">
                <a:solidFill>
                  <a:schemeClr val="tx1"/>
                </a:solidFill>
              </a:rPr>
              <a:t>experience of racial abuse in local neighbourhoods and from other service users of staff</a:t>
            </a:r>
            <a:r>
              <a:rPr lang="en-GB" sz="4800" dirty="0" smtClean="0">
                <a:solidFill>
                  <a:schemeClr val="tx1"/>
                </a:solidFill>
              </a:rPr>
              <a:t>.</a:t>
            </a:r>
          </a:p>
          <a:p>
            <a:pPr marL="685800" lvl="0" indent="-685800" algn="l">
              <a:buFontTx/>
              <a:buChar char="-"/>
            </a:pPr>
            <a:endParaRPr lang="en-GB" sz="4800" dirty="0">
              <a:solidFill>
                <a:schemeClr val="tx1"/>
              </a:solidFill>
            </a:endParaRPr>
          </a:p>
          <a:p>
            <a:pPr algn="l"/>
            <a:r>
              <a:rPr lang="en-GB" sz="4800" b="1" dirty="0">
                <a:solidFill>
                  <a:schemeClr val="tx1"/>
                </a:solidFill>
              </a:rPr>
              <a:t>Access to and up take of </a:t>
            </a:r>
            <a:r>
              <a:rPr lang="en-GB" sz="4800" b="1" dirty="0" smtClean="0">
                <a:solidFill>
                  <a:schemeClr val="tx1"/>
                </a:solidFill>
              </a:rPr>
              <a:t> </a:t>
            </a:r>
            <a:r>
              <a:rPr lang="en-GB" sz="4800" b="1" dirty="0">
                <a:solidFill>
                  <a:schemeClr val="tx1"/>
                </a:solidFill>
              </a:rPr>
              <a:t>Primary Health Care </a:t>
            </a:r>
            <a:r>
              <a:rPr lang="en-GB" sz="4800" b="1" dirty="0" smtClean="0">
                <a:solidFill>
                  <a:schemeClr val="tx1"/>
                </a:solidFill>
              </a:rPr>
              <a:t>Services</a:t>
            </a:r>
          </a:p>
          <a:p>
            <a:pPr algn="l"/>
            <a:endParaRPr lang="en-GB" sz="4800" dirty="0">
              <a:solidFill>
                <a:schemeClr val="tx1"/>
              </a:solidFill>
            </a:endParaRPr>
          </a:p>
          <a:p>
            <a:pPr lvl="0" algn="l"/>
            <a:r>
              <a:rPr lang="en-GB" sz="4800" dirty="0" smtClean="0">
                <a:solidFill>
                  <a:schemeClr val="tx1"/>
                </a:solidFill>
              </a:rPr>
              <a:t>- Aware </a:t>
            </a:r>
            <a:r>
              <a:rPr lang="en-GB" sz="4800" dirty="0">
                <a:solidFill>
                  <a:schemeClr val="tx1"/>
                </a:solidFill>
              </a:rPr>
              <a:t>of GPs, Dentists, hospital services, but not aware of specialist community LD teams or home </a:t>
            </a:r>
            <a:r>
              <a:rPr lang="en-GB" sz="4800" dirty="0" smtClean="0">
                <a:solidFill>
                  <a:schemeClr val="tx1"/>
                </a:solidFill>
              </a:rPr>
              <a:t>helps</a:t>
            </a:r>
          </a:p>
          <a:p>
            <a:pPr lvl="0" algn="l"/>
            <a:endParaRPr lang="en-GB" sz="4800" dirty="0">
              <a:solidFill>
                <a:schemeClr val="tx1"/>
              </a:solidFill>
            </a:endParaRPr>
          </a:p>
          <a:p>
            <a:pPr lvl="0" algn="l"/>
            <a:r>
              <a:rPr lang="en-GB" sz="4800" dirty="0" smtClean="0">
                <a:solidFill>
                  <a:schemeClr val="tx1"/>
                </a:solidFill>
              </a:rPr>
              <a:t>- BME </a:t>
            </a:r>
            <a:r>
              <a:rPr lang="en-GB" sz="4800" dirty="0">
                <a:solidFill>
                  <a:schemeClr val="tx1"/>
                </a:solidFill>
              </a:rPr>
              <a:t>peoples use of GPs and consultation with GP is </a:t>
            </a:r>
            <a:r>
              <a:rPr lang="en-GB" sz="4800" dirty="0" smtClean="0">
                <a:solidFill>
                  <a:schemeClr val="tx1"/>
                </a:solidFill>
              </a:rPr>
              <a:t>high.</a:t>
            </a:r>
          </a:p>
          <a:p>
            <a:pPr lvl="0" algn="l"/>
            <a:endParaRPr lang="en-GB" sz="4800" dirty="0">
              <a:solidFill>
                <a:schemeClr val="tx1"/>
              </a:solidFill>
            </a:endParaRPr>
          </a:p>
          <a:p>
            <a:pPr lvl="0" algn="l"/>
            <a:r>
              <a:rPr lang="en-GB" sz="4800" dirty="0" smtClean="0">
                <a:solidFill>
                  <a:schemeClr val="tx1"/>
                </a:solidFill>
              </a:rPr>
              <a:t>- Both </a:t>
            </a:r>
            <a:r>
              <a:rPr lang="en-GB" sz="4800" dirty="0">
                <a:solidFill>
                  <a:schemeClr val="tx1"/>
                </a:solidFill>
              </a:rPr>
              <a:t>Asian and Chinese’s community’s tend to present to primary health care services with somatic symptoms of psychological distress (cultural rules governing the expression of distress and GPs failing to recognise the psychological basis for the symptoms presented</a:t>
            </a:r>
            <a:r>
              <a:rPr lang="en-GB" sz="4800" dirty="0" smtClean="0">
                <a:solidFill>
                  <a:schemeClr val="tx1"/>
                </a:solidFill>
              </a:rPr>
              <a:t>.</a:t>
            </a:r>
          </a:p>
          <a:p>
            <a:pPr lvl="0" algn="l"/>
            <a:endParaRPr lang="en-GB" sz="4800" dirty="0">
              <a:solidFill>
                <a:schemeClr val="tx1"/>
              </a:solidFill>
            </a:endParaRPr>
          </a:p>
          <a:p>
            <a:pPr algn="l"/>
            <a:r>
              <a:rPr lang="en-GB" sz="4800" dirty="0" smtClean="0">
                <a:solidFill>
                  <a:schemeClr val="tx1"/>
                </a:solidFill>
              </a:rPr>
              <a:t>- Use </a:t>
            </a:r>
            <a:r>
              <a:rPr lang="en-GB" sz="4800" dirty="0">
                <a:solidFill>
                  <a:schemeClr val="tx1"/>
                </a:solidFill>
              </a:rPr>
              <a:t>of traditional healers for some communities, either in place of or as well as conventional. </a:t>
            </a:r>
            <a:endParaRPr lang="en-GB" sz="4800" dirty="0" smtClean="0">
              <a:solidFill>
                <a:schemeClr val="tx1"/>
              </a:solidFill>
            </a:endParaRPr>
          </a:p>
          <a:p>
            <a:pPr algn="l"/>
            <a:endParaRPr lang="en-GB" sz="4800" dirty="0">
              <a:solidFill>
                <a:schemeClr val="tx1"/>
              </a:solidFill>
            </a:endParaRPr>
          </a:p>
        </p:txBody>
      </p:sp>
    </p:spTree>
    <p:extLst>
      <p:ext uri="{BB962C8B-B14F-4D97-AF65-F5344CB8AC3E}">
        <p14:creationId xmlns:p14="http://schemas.microsoft.com/office/powerpoint/2010/main" val="276528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0728" y="827584"/>
            <a:ext cx="5040560" cy="8064896"/>
          </a:xfrm>
        </p:spPr>
        <p:txBody>
          <a:bodyPr>
            <a:normAutofit fontScale="25000" lnSpcReduction="20000"/>
          </a:bodyPr>
          <a:lstStyle/>
          <a:p>
            <a:pPr algn="l"/>
            <a:r>
              <a:rPr lang="en-GB" sz="5500" b="1" dirty="0">
                <a:solidFill>
                  <a:schemeClr val="tx1"/>
                </a:solidFill>
              </a:rPr>
              <a:t>Ways forward </a:t>
            </a:r>
            <a:endParaRPr lang="en-GB" sz="5500" b="1" dirty="0" smtClean="0">
              <a:solidFill>
                <a:schemeClr val="tx1"/>
              </a:solidFill>
            </a:endParaRPr>
          </a:p>
          <a:p>
            <a:pPr algn="l"/>
            <a:endParaRPr lang="en-GB" sz="5500" b="1" dirty="0">
              <a:solidFill>
                <a:schemeClr val="tx1"/>
              </a:solidFill>
            </a:endParaRPr>
          </a:p>
          <a:p>
            <a:pPr lvl="0" algn="l"/>
            <a:r>
              <a:rPr lang="en-GB" sz="4300" dirty="0">
                <a:solidFill>
                  <a:schemeClr val="tx1"/>
                </a:solidFill>
              </a:rPr>
              <a:t>Identify extent of need and make sense of ethnic data to identify patterns and services used</a:t>
            </a:r>
            <a:r>
              <a:rPr lang="en-GB" sz="4300" dirty="0" smtClean="0">
                <a:solidFill>
                  <a:schemeClr val="tx1"/>
                </a:solidFill>
              </a:rPr>
              <a:t>.</a:t>
            </a:r>
          </a:p>
          <a:p>
            <a:pPr lvl="0" algn="l"/>
            <a:endParaRPr lang="en-GB" sz="4300" dirty="0">
              <a:solidFill>
                <a:schemeClr val="tx1"/>
              </a:solidFill>
            </a:endParaRPr>
          </a:p>
          <a:p>
            <a:pPr lvl="0" algn="l"/>
            <a:r>
              <a:rPr lang="en-GB" sz="4300" dirty="0">
                <a:solidFill>
                  <a:schemeClr val="tx1"/>
                </a:solidFill>
              </a:rPr>
              <a:t>Services to positive revalue and readopt the distinct differentness (of diet, clothing, appearance lifestyles) and relinquish the pressure to ‘fit in’ in to dominant cultural norms and value </a:t>
            </a:r>
            <a:r>
              <a:rPr lang="en-GB" sz="4300" dirty="0" smtClean="0">
                <a:solidFill>
                  <a:schemeClr val="tx1"/>
                </a:solidFill>
              </a:rPr>
              <a:t>systems</a:t>
            </a:r>
          </a:p>
          <a:p>
            <a:pPr lvl="0" algn="l"/>
            <a:endParaRPr lang="en-GB" sz="4300" dirty="0">
              <a:solidFill>
                <a:schemeClr val="tx1"/>
              </a:solidFill>
            </a:endParaRPr>
          </a:p>
          <a:p>
            <a:pPr lvl="0" algn="l"/>
            <a:r>
              <a:rPr lang="en-GB" sz="4300" dirty="0">
                <a:solidFill>
                  <a:schemeClr val="tx1"/>
                </a:solidFill>
              </a:rPr>
              <a:t>Find out the number of languages spoken and dialects </a:t>
            </a:r>
            <a:r>
              <a:rPr lang="en-GB" sz="4300" dirty="0" smtClean="0">
                <a:solidFill>
                  <a:schemeClr val="tx1"/>
                </a:solidFill>
              </a:rPr>
              <a:t>used, use </a:t>
            </a:r>
            <a:r>
              <a:rPr lang="en-GB" sz="4300" dirty="0">
                <a:solidFill>
                  <a:schemeClr val="tx1"/>
                </a:solidFill>
              </a:rPr>
              <a:t>trained interpreters</a:t>
            </a:r>
            <a:r>
              <a:rPr lang="en-GB" sz="4300" dirty="0" smtClean="0">
                <a:solidFill>
                  <a:schemeClr val="tx1"/>
                </a:solidFill>
              </a:rPr>
              <a:t>.</a:t>
            </a:r>
          </a:p>
          <a:p>
            <a:pPr lvl="0" algn="l"/>
            <a:endParaRPr lang="en-GB" sz="4300" dirty="0">
              <a:solidFill>
                <a:schemeClr val="tx1"/>
              </a:solidFill>
            </a:endParaRPr>
          </a:p>
          <a:p>
            <a:pPr lvl="0" algn="l"/>
            <a:r>
              <a:rPr lang="en-GB" sz="4300" dirty="0" smtClean="0">
                <a:solidFill>
                  <a:schemeClr val="tx1"/>
                </a:solidFill>
              </a:rPr>
              <a:t>Services to acknowledge and ensure significant impact of old, the second generation and the new migrant communities and identify new ways of listening to the needs and aspirations of these groups</a:t>
            </a:r>
          </a:p>
          <a:p>
            <a:pPr lvl="0" algn="l"/>
            <a:endParaRPr lang="en-GB" sz="4300" dirty="0" smtClean="0">
              <a:solidFill>
                <a:schemeClr val="tx1"/>
              </a:solidFill>
            </a:endParaRPr>
          </a:p>
          <a:p>
            <a:pPr lvl="0" algn="l"/>
            <a:r>
              <a:rPr lang="en-GB" sz="4300" dirty="0" smtClean="0">
                <a:solidFill>
                  <a:schemeClr val="tx1"/>
                </a:solidFill>
              </a:rPr>
              <a:t>Ensure </a:t>
            </a:r>
            <a:r>
              <a:rPr lang="en-GB" sz="4300" dirty="0">
                <a:solidFill>
                  <a:schemeClr val="tx1"/>
                </a:solidFill>
              </a:rPr>
              <a:t>a senior member of staff within the organisation takes </a:t>
            </a:r>
            <a:r>
              <a:rPr lang="en-GB" sz="4300" dirty="0" smtClean="0">
                <a:solidFill>
                  <a:schemeClr val="tx1"/>
                </a:solidFill>
              </a:rPr>
              <a:t>responsibility for </a:t>
            </a:r>
            <a:r>
              <a:rPr lang="en-GB" sz="4300" dirty="0">
                <a:solidFill>
                  <a:schemeClr val="tx1"/>
                </a:solidFill>
              </a:rPr>
              <a:t>services and liaises with local communities organisations, (advice surgery, gender specific services, employment of professionally trained interpreters, use of Black Volunteer Sector, who offer a whole/ combined community care service</a:t>
            </a:r>
            <a:r>
              <a:rPr lang="en-GB" sz="4300" dirty="0" smtClean="0">
                <a:solidFill>
                  <a:schemeClr val="tx1"/>
                </a:solidFill>
              </a:rPr>
              <a:t>)</a:t>
            </a:r>
          </a:p>
          <a:p>
            <a:pPr lvl="0" algn="l"/>
            <a:endParaRPr lang="en-GB" sz="4300" dirty="0">
              <a:solidFill>
                <a:schemeClr val="tx1"/>
              </a:solidFill>
            </a:endParaRPr>
          </a:p>
          <a:p>
            <a:pPr lvl="0" algn="l"/>
            <a:r>
              <a:rPr lang="en-GB" sz="4300" dirty="0">
                <a:solidFill>
                  <a:schemeClr val="tx1"/>
                </a:solidFill>
              </a:rPr>
              <a:t>Ensure culturally competent commissioning to identify and develop culturally specific services where needed and adapt existing services to include specialist targeted provision and ensure a monitoring process of the structure of services, for </a:t>
            </a:r>
            <a:r>
              <a:rPr lang="en-GB" sz="4300" dirty="0" err="1">
                <a:solidFill>
                  <a:schemeClr val="tx1"/>
                </a:solidFill>
              </a:rPr>
              <a:t>eg</a:t>
            </a:r>
            <a:r>
              <a:rPr lang="en-GB" sz="4300" dirty="0">
                <a:solidFill>
                  <a:schemeClr val="tx1"/>
                </a:solidFill>
              </a:rPr>
              <a:t>, flexible respite care services, single sex accommodation </a:t>
            </a:r>
            <a:r>
              <a:rPr lang="en-GB" sz="4300" dirty="0" smtClean="0">
                <a:solidFill>
                  <a:schemeClr val="tx1"/>
                </a:solidFill>
              </a:rPr>
              <a:t>as and when necessary adjusting staffing skill requirements, staffing levels and funding, avoid use of bank and agency staff.</a:t>
            </a:r>
          </a:p>
          <a:p>
            <a:pPr lvl="0" algn="l"/>
            <a:endParaRPr lang="en-GB" sz="4300" dirty="0" smtClean="0">
              <a:solidFill>
                <a:schemeClr val="tx1"/>
              </a:solidFill>
            </a:endParaRPr>
          </a:p>
          <a:p>
            <a:pPr lvl="0" algn="l"/>
            <a:r>
              <a:rPr lang="en-GB" sz="4300" dirty="0" smtClean="0">
                <a:solidFill>
                  <a:schemeClr val="tx1"/>
                </a:solidFill>
              </a:rPr>
              <a:t>And looking forward to study and its results with the assumption that its main findings contribute to the development of inclusion for this group of people whom remain invisible within mainstream provision.</a:t>
            </a:r>
          </a:p>
          <a:p>
            <a:pPr algn="l"/>
            <a:r>
              <a:rPr lang="en-GB" dirty="0" smtClean="0">
                <a:solidFill>
                  <a:schemeClr val="tx1"/>
                </a:solidFill>
              </a:rPr>
              <a:t> </a:t>
            </a:r>
          </a:p>
          <a:p>
            <a:pPr algn="l"/>
            <a:endParaRPr lang="en-GB" dirty="0" smtClean="0">
              <a:solidFill>
                <a:schemeClr val="tx1"/>
              </a:solidFill>
            </a:endParaRPr>
          </a:p>
          <a:p>
            <a:pPr algn="l"/>
            <a:r>
              <a:rPr lang="en-GB" sz="5600" b="1" dirty="0" smtClean="0">
                <a:solidFill>
                  <a:schemeClr val="tx1"/>
                </a:solidFill>
              </a:rPr>
              <a:t>We </a:t>
            </a:r>
            <a:r>
              <a:rPr lang="en-GB" sz="5600" b="1" dirty="0">
                <a:solidFill>
                  <a:schemeClr val="tx1"/>
                </a:solidFill>
              </a:rPr>
              <a:t>need to </a:t>
            </a:r>
          </a:p>
          <a:p>
            <a:pPr marL="457200" lvl="0" indent="-457200" algn="l">
              <a:buFontTx/>
              <a:buChar char="-"/>
            </a:pPr>
            <a:r>
              <a:rPr lang="en-GB" sz="5600" dirty="0" smtClean="0">
                <a:solidFill>
                  <a:schemeClr val="tx1"/>
                </a:solidFill>
              </a:rPr>
              <a:t>Respond </a:t>
            </a:r>
            <a:r>
              <a:rPr lang="en-GB" sz="5600" dirty="0">
                <a:solidFill>
                  <a:schemeClr val="tx1"/>
                </a:solidFill>
              </a:rPr>
              <a:t>to population </a:t>
            </a:r>
            <a:r>
              <a:rPr lang="en-GB" sz="5600" dirty="0" smtClean="0">
                <a:solidFill>
                  <a:schemeClr val="tx1"/>
                </a:solidFill>
              </a:rPr>
              <a:t>diversity</a:t>
            </a:r>
          </a:p>
          <a:p>
            <a:pPr lvl="0" algn="l"/>
            <a:endParaRPr lang="en-GB" sz="5600" dirty="0">
              <a:solidFill>
                <a:schemeClr val="tx1"/>
              </a:solidFill>
            </a:endParaRPr>
          </a:p>
          <a:p>
            <a:pPr marL="457200" lvl="0" indent="-457200" algn="l">
              <a:buFontTx/>
              <a:buChar char="-"/>
            </a:pPr>
            <a:r>
              <a:rPr lang="en-GB" sz="5600" dirty="0" smtClean="0">
                <a:solidFill>
                  <a:schemeClr val="tx1"/>
                </a:solidFill>
              </a:rPr>
              <a:t>Facilitate </a:t>
            </a:r>
            <a:r>
              <a:rPr lang="en-GB" sz="5600" dirty="0">
                <a:solidFill>
                  <a:schemeClr val="tx1"/>
                </a:solidFill>
              </a:rPr>
              <a:t>the development of </a:t>
            </a:r>
            <a:r>
              <a:rPr lang="en-GB" sz="5600" dirty="0" smtClean="0">
                <a:solidFill>
                  <a:schemeClr val="tx1"/>
                </a:solidFill>
              </a:rPr>
              <a:t>policies</a:t>
            </a:r>
          </a:p>
          <a:p>
            <a:pPr marL="457200" lvl="0" indent="-457200" algn="l">
              <a:buFontTx/>
              <a:buChar char="-"/>
            </a:pPr>
            <a:endParaRPr lang="en-GB" sz="5600" dirty="0">
              <a:solidFill>
                <a:schemeClr val="tx1"/>
              </a:solidFill>
            </a:endParaRPr>
          </a:p>
          <a:p>
            <a:pPr marL="457200" lvl="0" indent="-457200" algn="l">
              <a:buFontTx/>
              <a:buChar char="-"/>
            </a:pPr>
            <a:r>
              <a:rPr lang="en-GB" sz="5600" dirty="0" smtClean="0">
                <a:solidFill>
                  <a:schemeClr val="tx1"/>
                </a:solidFill>
              </a:rPr>
              <a:t>Improve </a:t>
            </a:r>
            <a:r>
              <a:rPr lang="en-GB" sz="5600" dirty="0">
                <a:solidFill>
                  <a:schemeClr val="tx1"/>
                </a:solidFill>
              </a:rPr>
              <a:t>the availability of prevalence </a:t>
            </a:r>
            <a:r>
              <a:rPr lang="en-GB" sz="5600" dirty="0" smtClean="0">
                <a:solidFill>
                  <a:schemeClr val="tx1"/>
                </a:solidFill>
              </a:rPr>
              <a:t>data</a:t>
            </a:r>
          </a:p>
          <a:p>
            <a:pPr marL="457200" lvl="0" indent="-457200" algn="l">
              <a:buFontTx/>
              <a:buChar char="-"/>
            </a:pPr>
            <a:endParaRPr lang="en-GB" sz="5600" dirty="0">
              <a:solidFill>
                <a:schemeClr val="tx1"/>
              </a:solidFill>
            </a:endParaRPr>
          </a:p>
          <a:p>
            <a:pPr marL="457200" lvl="0" indent="-457200" algn="l">
              <a:buFontTx/>
              <a:buChar char="-"/>
            </a:pPr>
            <a:r>
              <a:rPr lang="en-GB" sz="5600" dirty="0" smtClean="0">
                <a:solidFill>
                  <a:schemeClr val="tx1"/>
                </a:solidFill>
              </a:rPr>
              <a:t>Understanding </a:t>
            </a:r>
            <a:r>
              <a:rPr lang="en-GB" sz="5600" dirty="0">
                <a:solidFill>
                  <a:schemeClr val="tx1"/>
                </a:solidFill>
              </a:rPr>
              <a:t>the meaning of learning disabilities from different cultural </a:t>
            </a:r>
            <a:r>
              <a:rPr lang="en-GB" sz="5600" dirty="0" smtClean="0">
                <a:solidFill>
                  <a:schemeClr val="tx1"/>
                </a:solidFill>
              </a:rPr>
              <a:t>prospective</a:t>
            </a:r>
          </a:p>
          <a:p>
            <a:pPr marL="457200" lvl="0" indent="-457200" algn="l">
              <a:buFontTx/>
              <a:buChar char="-"/>
            </a:pPr>
            <a:endParaRPr lang="en-GB" sz="5600" dirty="0">
              <a:solidFill>
                <a:schemeClr val="tx1"/>
              </a:solidFill>
            </a:endParaRPr>
          </a:p>
          <a:p>
            <a:pPr marL="457200" lvl="0" indent="-457200" algn="l">
              <a:buFontTx/>
              <a:buChar char="-"/>
            </a:pPr>
            <a:r>
              <a:rPr lang="en-GB" sz="5600" dirty="0" smtClean="0">
                <a:solidFill>
                  <a:schemeClr val="tx1"/>
                </a:solidFill>
              </a:rPr>
              <a:t>Provide </a:t>
            </a:r>
            <a:r>
              <a:rPr lang="en-GB" sz="5600" dirty="0">
                <a:solidFill>
                  <a:schemeClr val="tx1"/>
                </a:solidFill>
              </a:rPr>
              <a:t>better information about learning disability </a:t>
            </a:r>
            <a:r>
              <a:rPr lang="en-GB" sz="5600" dirty="0" smtClean="0">
                <a:solidFill>
                  <a:schemeClr val="tx1"/>
                </a:solidFill>
              </a:rPr>
              <a:t>services</a:t>
            </a:r>
          </a:p>
          <a:p>
            <a:pPr marL="457200" lvl="0" indent="-457200" algn="l">
              <a:buFontTx/>
              <a:buChar char="-"/>
            </a:pPr>
            <a:endParaRPr lang="en-GB" sz="5600" dirty="0">
              <a:solidFill>
                <a:schemeClr val="tx1"/>
              </a:solidFill>
            </a:endParaRPr>
          </a:p>
          <a:p>
            <a:pPr lvl="0" algn="l"/>
            <a:r>
              <a:rPr lang="en-GB" sz="5600" dirty="0" smtClean="0">
                <a:solidFill>
                  <a:schemeClr val="tx1"/>
                </a:solidFill>
              </a:rPr>
              <a:t>-          Continue </a:t>
            </a:r>
            <a:r>
              <a:rPr lang="en-GB" sz="5600" dirty="0">
                <a:solidFill>
                  <a:schemeClr val="tx1"/>
                </a:solidFill>
              </a:rPr>
              <a:t>to monitor the situation</a:t>
            </a:r>
          </a:p>
          <a:p>
            <a:pPr algn="l"/>
            <a:r>
              <a:rPr lang="en-GB" dirty="0">
                <a:solidFill>
                  <a:schemeClr val="tx1"/>
                </a:solidFill>
              </a:rPr>
              <a:t> </a:t>
            </a:r>
          </a:p>
          <a:p>
            <a:pPr algn="l"/>
            <a:r>
              <a:rPr lang="en-GB" dirty="0">
                <a:solidFill>
                  <a:schemeClr val="tx1"/>
                </a:solidFill>
              </a:rPr>
              <a:t> </a:t>
            </a:r>
          </a:p>
          <a:p>
            <a:pPr algn="l"/>
            <a:r>
              <a:rPr lang="en-GB" dirty="0">
                <a:solidFill>
                  <a:schemeClr val="tx1"/>
                </a:solidFill>
              </a:rPr>
              <a:t> </a:t>
            </a:r>
          </a:p>
          <a:p>
            <a:pPr algn="l"/>
            <a:r>
              <a:rPr lang="en-GB" dirty="0">
                <a:solidFill>
                  <a:schemeClr val="tx1"/>
                </a:solidFill>
              </a:rPr>
              <a:t> </a:t>
            </a:r>
          </a:p>
          <a:p>
            <a:r>
              <a:rPr lang="en-GB" dirty="0"/>
              <a:t> </a:t>
            </a:r>
          </a:p>
        </p:txBody>
      </p:sp>
    </p:spTree>
    <p:extLst>
      <p:ext uri="{BB962C8B-B14F-4D97-AF65-F5344CB8AC3E}">
        <p14:creationId xmlns:p14="http://schemas.microsoft.com/office/powerpoint/2010/main" val="40800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2736" y="107504"/>
            <a:ext cx="5040560" cy="8064896"/>
          </a:xfrm>
        </p:spPr>
        <p:txBody>
          <a:bodyPr>
            <a:normAutofit/>
          </a:bodyPr>
          <a:lstStyle/>
          <a:p>
            <a:endParaRPr lang="en-GB" dirty="0" smtClean="0"/>
          </a:p>
          <a:p>
            <a:endParaRPr lang="en-GB" dirty="0" smtClean="0"/>
          </a:p>
          <a:p>
            <a:endParaRPr lang="en-GB" dirty="0" smtClean="0"/>
          </a:p>
        </p:txBody>
      </p:sp>
      <p:sp>
        <p:nvSpPr>
          <p:cNvPr id="2" name="Rectangle 1"/>
          <p:cNvSpPr/>
          <p:nvPr/>
        </p:nvSpPr>
        <p:spPr>
          <a:xfrm>
            <a:off x="476672" y="1115616"/>
            <a:ext cx="6120680" cy="4247317"/>
          </a:xfrm>
          <a:prstGeom prst="rect">
            <a:avLst/>
          </a:prstGeom>
        </p:spPr>
        <p:txBody>
          <a:bodyPr wrap="square">
            <a:spAutoFit/>
          </a:bodyPr>
          <a:lstStyle/>
          <a:p>
            <a:r>
              <a:rPr lang="en-GB" sz="1400" dirty="0" err="1"/>
              <a:t>Azmi</a:t>
            </a:r>
            <a:r>
              <a:rPr lang="en-GB" sz="1400" dirty="0"/>
              <a:t>, S, </a:t>
            </a:r>
            <a:r>
              <a:rPr lang="en-GB" sz="1400" dirty="0" smtClean="0"/>
              <a:t>Emerson</a:t>
            </a:r>
            <a:r>
              <a:rPr lang="en-GB" sz="1400" dirty="0"/>
              <a:t>, E; Caine, A and Hatton C (1996) Improving services for Asian People with learning </a:t>
            </a:r>
            <a:r>
              <a:rPr lang="en-GB" sz="1400" dirty="0" smtClean="0"/>
              <a:t>disabilities </a:t>
            </a:r>
            <a:r>
              <a:rPr lang="en-GB" sz="1400" dirty="0"/>
              <a:t>and their </a:t>
            </a:r>
            <a:r>
              <a:rPr lang="en-GB" sz="1400" dirty="0" smtClean="0"/>
              <a:t>families.  </a:t>
            </a:r>
            <a:r>
              <a:rPr lang="en-GB" sz="1400" dirty="0"/>
              <a:t>Hester </a:t>
            </a:r>
            <a:r>
              <a:rPr lang="en-GB" sz="1400" dirty="0" smtClean="0"/>
              <a:t>Adrian </a:t>
            </a:r>
            <a:r>
              <a:rPr lang="en-GB" sz="1400" dirty="0"/>
              <a:t>Research Centre /The Mental Health Foundation, Manchester</a:t>
            </a:r>
          </a:p>
          <a:p>
            <a:r>
              <a:rPr lang="en-GB" sz="1400" dirty="0"/>
              <a:t> </a:t>
            </a:r>
          </a:p>
          <a:p>
            <a:r>
              <a:rPr lang="en-GB" sz="1400" dirty="0"/>
              <a:t>Baxter, C; </a:t>
            </a:r>
            <a:r>
              <a:rPr lang="en-GB" sz="1400" dirty="0" err="1"/>
              <a:t>Poonia</a:t>
            </a:r>
            <a:r>
              <a:rPr lang="en-GB" sz="1400" dirty="0"/>
              <a:t>, K; Ward L and Nadirshaw Z (1990) Double Discrimination. Issues and Services for people with learning difficulties from Black and Ethnic Community’s. Kings Fund Centre / Commission for Racial Equality, London</a:t>
            </a:r>
          </a:p>
          <a:p>
            <a:r>
              <a:rPr lang="en-GB" sz="1400" dirty="0"/>
              <a:t> </a:t>
            </a:r>
          </a:p>
          <a:p>
            <a:r>
              <a:rPr lang="en-GB" sz="1400" dirty="0"/>
              <a:t>Nadirshaw Z, (1997) Cultural Issues In O’Hara J and </a:t>
            </a:r>
            <a:r>
              <a:rPr lang="en-GB" sz="1400" dirty="0" err="1"/>
              <a:t>Sperlinger</a:t>
            </a:r>
            <a:r>
              <a:rPr lang="en-GB" sz="1400" dirty="0"/>
              <a:t> A. Adults with Learning Disabilities; A practical approach for health professionals. Wiley and Sons</a:t>
            </a:r>
          </a:p>
          <a:p>
            <a:r>
              <a:rPr lang="en-GB" sz="1400" dirty="0"/>
              <a:t> </a:t>
            </a:r>
          </a:p>
          <a:p>
            <a:r>
              <a:rPr lang="en-GB" sz="1400" dirty="0"/>
              <a:t>Nadirshaw Z. Learning Disabilities in D </a:t>
            </a:r>
            <a:r>
              <a:rPr lang="en-GB" sz="1400" dirty="0" err="1"/>
              <a:t>Bhugra</a:t>
            </a:r>
            <a:r>
              <a:rPr lang="en-GB" sz="1400" dirty="0"/>
              <a:t>;  S </a:t>
            </a:r>
            <a:r>
              <a:rPr lang="en-GB" sz="1400" dirty="0" err="1"/>
              <a:t>Shashidharan</a:t>
            </a:r>
            <a:r>
              <a:rPr lang="en-GB" sz="1400" dirty="0"/>
              <a:t> and R Cochrane (</a:t>
            </a:r>
            <a:r>
              <a:rPr lang="en-GB" sz="1400" dirty="0" err="1"/>
              <a:t>eds</a:t>
            </a:r>
            <a:r>
              <a:rPr lang="en-GB" sz="1400" dirty="0"/>
              <a:t>) Transcultural Psychiatry. Gaskell Publications / Royal College of Psychiatrists, London.</a:t>
            </a:r>
          </a:p>
          <a:p>
            <a:r>
              <a:rPr lang="en-GB" sz="1400" dirty="0"/>
              <a:t> </a:t>
            </a:r>
          </a:p>
          <a:p>
            <a:r>
              <a:rPr lang="en-GB" sz="1400" dirty="0"/>
              <a:t>Royal College of Psychiatry (2011) </a:t>
            </a:r>
            <a:r>
              <a:rPr lang="en-GB" sz="1400" dirty="0" smtClean="0"/>
              <a:t>Minority Ethnic  Communities </a:t>
            </a:r>
            <a:r>
              <a:rPr lang="en-GB" sz="1400" dirty="0"/>
              <a:t>and </a:t>
            </a:r>
            <a:r>
              <a:rPr lang="en-GB" sz="1400" dirty="0" smtClean="0"/>
              <a:t>Specialist </a:t>
            </a:r>
            <a:r>
              <a:rPr lang="en-GB" sz="1400" dirty="0"/>
              <a:t>learning disability services. Report of the Faculty of the  Psychiatry of Learning Disabilities working </a:t>
            </a:r>
            <a:r>
              <a:rPr lang="en-GB" sz="1400" dirty="0" smtClean="0"/>
              <a:t>group London.</a:t>
            </a:r>
            <a:endParaRPr lang="en-GB" sz="1400" dirty="0"/>
          </a:p>
          <a:p>
            <a:r>
              <a:rPr lang="en-GB" dirty="0"/>
              <a:t> </a:t>
            </a:r>
          </a:p>
        </p:txBody>
      </p:sp>
    </p:spTree>
    <p:extLst>
      <p:ext uri="{BB962C8B-B14F-4D97-AF65-F5344CB8AC3E}">
        <p14:creationId xmlns:p14="http://schemas.microsoft.com/office/powerpoint/2010/main" val="2398205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697</Words>
  <Application>Microsoft Office PowerPoint</Application>
  <PresentationFormat>On-screen Show (4:3)</PresentationFormat>
  <Paragraphs>96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soczena</dc:creator>
  <cp:lastModifiedBy>Kozlowska, Olga</cp:lastModifiedBy>
  <cp:revision>7</cp:revision>
  <dcterms:created xsi:type="dcterms:W3CDTF">2013-10-08T18:08:35Z</dcterms:created>
  <dcterms:modified xsi:type="dcterms:W3CDTF">2013-11-25T14:10:47Z</dcterms:modified>
</cp:coreProperties>
</file>