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3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6F2C8-4BF1-4213-899D-AD39C7E48145}" type="datetimeFigureOut">
              <a:rPr lang="en-GB" smtClean="0"/>
              <a:pPr/>
              <a:t>25/11/2013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1A840-E1AE-4DAF-B304-F18FEF5EC88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6F2C8-4BF1-4213-899D-AD39C7E48145}" type="datetimeFigureOut">
              <a:rPr lang="en-GB" smtClean="0"/>
              <a:pPr/>
              <a:t>25/11/2013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1A840-E1AE-4DAF-B304-F18FEF5EC88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en.wikipedia.org/wiki/UK_parliament" TargetMode="External"/><Relationship Id="rId7" Type="http://schemas.openxmlformats.org/officeDocument/2006/relationships/image" Target="../media/image2.gif"/><Relationship Id="rId2" Type="http://schemas.openxmlformats.org/officeDocument/2006/relationships/hyperlink" Target="http://en.wikipedia.org/wiki/All-party_parliamentary_group" TargetMode="External"/><Relationship Id="rId1" Type="http://schemas.openxmlformats.org/officeDocument/2006/relationships/slideLayout" Target="../slideLayouts/slideLayout7.xml"/><Relationship Id="rId6" Type="http://schemas.openxmlformats.org/officeDocument/2006/relationships/image" Target="../media/image1.gif"/><Relationship Id="rId5" Type="http://schemas.openxmlformats.org/officeDocument/2006/relationships/hyperlink" Target="http://www.webenable.org/" TargetMode="External"/><Relationship Id="rId4" Type="http://schemas.openxmlformats.org/officeDocument/2006/relationships/hyperlink" Target="http://en.wikipedia.org/wiki/Political_par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rapevinecovandwark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Family </a:t>
            </a:r>
            <a:r>
              <a:rPr lang="en-GB" dirty="0" err="1" smtClean="0"/>
              <a:t>Carers:How</a:t>
            </a:r>
            <a:r>
              <a:rPr lang="en-GB" dirty="0" smtClean="0"/>
              <a:t> do they do it?</a:t>
            </a:r>
            <a:endParaRPr lang="en-GB" dirty="0"/>
          </a:p>
        </p:txBody>
      </p:sp>
      <p:sp>
        <p:nvSpPr>
          <p:cNvPr id="3" name="Subtitle 2"/>
          <p:cNvSpPr>
            <a:spLocks noGrp="1"/>
          </p:cNvSpPr>
          <p:nvPr>
            <p:ph type="subTitle" idx="1"/>
          </p:nvPr>
        </p:nvSpPr>
        <p:spPr/>
        <p:txBody>
          <a:bodyPr/>
          <a:lstStyle/>
          <a:p>
            <a:r>
              <a:rPr lang="en-GB" dirty="0" smtClean="0"/>
              <a:t>How can we help?</a:t>
            </a:r>
          </a:p>
          <a:p>
            <a:r>
              <a:rPr lang="en-GB" dirty="0" err="1" smtClean="0"/>
              <a:t>Ghzala</a:t>
            </a:r>
            <a:r>
              <a:rPr lang="en-GB" dirty="0" smtClean="0"/>
              <a:t> Ahmad</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GB" dirty="0"/>
          </a:p>
        </p:txBody>
      </p:sp>
      <p:sp>
        <p:nvSpPr>
          <p:cNvPr id="3" name="Content Placeholder 2"/>
          <p:cNvSpPr>
            <a:spLocks noGrp="1"/>
          </p:cNvSpPr>
          <p:nvPr>
            <p:ph idx="1"/>
          </p:nvPr>
        </p:nvSpPr>
        <p:spPr/>
        <p:txBody>
          <a:bodyPr>
            <a:normAutofit lnSpcReduction="10000"/>
          </a:bodyPr>
          <a:lstStyle/>
          <a:p>
            <a:r>
              <a:rPr lang="en-GB" dirty="0" smtClean="0"/>
              <a:t>National changes – Cut backs and major restructuring, new slants on major acts and laws.</a:t>
            </a:r>
          </a:p>
          <a:p>
            <a:r>
              <a:rPr lang="en-GB" dirty="0" smtClean="0"/>
              <a:t>Societal changes – New communities settling, new family and relationship structures, technology aiding and hindering socialising etc. </a:t>
            </a:r>
          </a:p>
          <a:p>
            <a:r>
              <a:rPr lang="en-GB" dirty="0" smtClean="0"/>
              <a:t>Personal factors – Attitudes about personal wellbeing and rights, health and resources.</a:t>
            </a:r>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185038" y="1390443"/>
          <a:ext cx="773924" cy="4077114"/>
        </p:xfrm>
        <a:graphic>
          <a:graphicData uri="http://schemas.openxmlformats.org/drawingml/2006/table">
            <a:tbl>
              <a:tblPr/>
              <a:tblGrid>
                <a:gridCol w="584114"/>
                <a:gridCol w="37962"/>
                <a:gridCol w="37962"/>
                <a:gridCol w="37962"/>
                <a:gridCol w="37962"/>
                <a:gridCol w="37962"/>
              </a:tblGrid>
              <a:tr h="738053">
                <a:tc>
                  <a:txBody>
                    <a:bodyPr/>
                    <a:lstStyle/>
                    <a:p>
                      <a:endParaRPr lang="en-GB" sz="100" dirty="0"/>
                    </a:p>
                  </a:txBody>
                  <a:tcPr marL="0" marR="0" marT="0" marB="0">
                    <a:lnL>
                      <a:noFill/>
                    </a:lnL>
                    <a:lnR>
                      <a:noFill/>
                    </a:lnR>
                    <a:lnT>
                      <a:noFill/>
                    </a:lnT>
                    <a:lnB>
                      <a:noFill/>
                    </a:lnB>
                    <a:solidFill>
                      <a:srgbClr val="FFFFFF"/>
                    </a:solidFill>
                  </a:tcPr>
                </a:tc>
                <a:tc>
                  <a:txBody>
                    <a:bodyPr/>
                    <a:lstStyle/>
                    <a:p>
                      <a:endParaRPr lang="en-GB" sz="100"/>
                    </a:p>
                  </a:txBody>
                  <a:tcPr marL="6281" marR="6281" marT="3141" marB="3141">
                    <a:lnL>
                      <a:noFill/>
                    </a:lnL>
                  </a:tcPr>
                </a:tc>
                <a:tc>
                  <a:txBody>
                    <a:bodyPr/>
                    <a:lstStyle/>
                    <a:p>
                      <a:endParaRPr lang="en-GB" sz="100"/>
                    </a:p>
                  </a:txBody>
                  <a:tcPr marL="6281" marR="6281" marT="3141" marB="3141"/>
                </a:tc>
                <a:tc>
                  <a:txBody>
                    <a:bodyPr/>
                    <a:lstStyle/>
                    <a:p>
                      <a:endParaRPr lang="en-GB" sz="100"/>
                    </a:p>
                  </a:txBody>
                  <a:tcPr marL="6281" marR="6281" marT="3141" marB="3141"/>
                </a:tc>
                <a:tc>
                  <a:txBody>
                    <a:bodyPr/>
                    <a:lstStyle/>
                    <a:p>
                      <a:endParaRPr lang="en-GB" sz="100"/>
                    </a:p>
                  </a:txBody>
                  <a:tcPr marL="6281" marR="6281" marT="3141" marB="3141"/>
                </a:tc>
                <a:tc>
                  <a:txBody>
                    <a:bodyPr/>
                    <a:lstStyle/>
                    <a:p>
                      <a:endParaRPr lang="en-GB" sz="100"/>
                    </a:p>
                  </a:txBody>
                  <a:tcPr marL="6281" marR="6281" marT="3141" marB="3141"/>
                </a:tc>
              </a:tr>
              <a:tr h="737529">
                <a:tc gridSpan="4">
                  <a:txBody>
                    <a:bodyPr/>
                    <a:lstStyle/>
                    <a:p>
                      <a:endParaRPr lang="en-GB" sz="100"/>
                    </a:p>
                  </a:txBody>
                  <a:tcPr marL="5234" marR="5234" marT="5234" marB="5234">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
                    </a:p>
                  </a:txBody>
                  <a:tcPr marL="6281" marR="6281" marT="3141" marB="3141">
                    <a:lnL>
                      <a:noFill/>
                    </a:lnL>
                  </a:tcPr>
                </a:tc>
                <a:tc>
                  <a:txBody>
                    <a:bodyPr/>
                    <a:lstStyle/>
                    <a:p>
                      <a:endParaRPr lang="en-GB" sz="100"/>
                    </a:p>
                  </a:txBody>
                  <a:tcPr marL="6281" marR="6281" marT="3141" marB="3141"/>
                </a:tc>
              </a:tr>
              <a:tr h="1111790">
                <a:tc>
                  <a:txBody>
                    <a:bodyPr/>
                    <a:lstStyle/>
                    <a:p>
                      <a:endParaRPr lang="en-GB" sz="100"/>
                    </a:p>
                  </a:txBody>
                  <a:tcPr marL="0" marR="0" marT="0" marB="0">
                    <a:lnL>
                      <a:noFill/>
                    </a:lnL>
                    <a:lnR>
                      <a:noFill/>
                    </a:lnR>
                    <a:lnT>
                      <a:noFill/>
                    </a:lnT>
                    <a:lnB>
                      <a:noFill/>
                    </a:lnB>
                    <a:solidFill>
                      <a:srgbClr val="FFFFFF"/>
                    </a:solidFill>
                  </a:tcPr>
                </a:tc>
                <a:tc>
                  <a:txBody>
                    <a:bodyPr/>
                    <a:lstStyle/>
                    <a:p>
                      <a:r>
                        <a:rPr lang="en-GB" sz="100"/>
                        <a:t> </a:t>
                      </a:r>
                    </a:p>
                  </a:txBody>
                  <a:tcPr marL="0" marR="0" marT="0" marB="0">
                    <a:lnL>
                      <a:noFill/>
                    </a:lnL>
                    <a:lnR>
                      <a:noFill/>
                    </a:lnR>
                    <a:lnT>
                      <a:noFill/>
                    </a:lnT>
                    <a:lnB>
                      <a:noFill/>
                    </a:lnB>
                    <a:solidFill>
                      <a:srgbClr val="FFFFFF"/>
                    </a:solidFill>
                  </a:tcPr>
                </a:tc>
                <a:tc>
                  <a:txBody>
                    <a:bodyPr/>
                    <a:lstStyle/>
                    <a:p>
                      <a:pPr algn="r"/>
                      <a:r>
                        <a:rPr lang="en-GB" sz="100"/>
                        <a:t>  </a:t>
                      </a:r>
                    </a:p>
                    <a:p>
                      <a:r>
                        <a:rPr lang="en-GB" sz="100"/>
                        <a:t>How the National Family Carer Network facilitates the voice of family carers of adults with learning disabilities</a:t>
                      </a:r>
                    </a:p>
                  </a:txBody>
                  <a:tcPr marL="0" marR="0" marT="0" marB="0">
                    <a:lnL>
                      <a:noFill/>
                    </a:lnL>
                    <a:lnR>
                      <a:noFill/>
                    </a:lnR>
                    <a:lnT>
                      <a:noFill/>
                    </a:lnT>
                    <a:lnB>
                      <a:noFill/>
                    </a:lnB>
                    <a:solidFill>
                      <a:srgbClr val="FFFFFF"/>
                    </a:solidFill>
                  </a:tcPr>
                </a:tc>
                <a:tc>
                  <a:txBody>
                    <a:bodyPr/>
                    <a:lstStyle/>
                    <a:p>
                      <a:endParaRPr lang="en-GB" sz="100"/>
                    </a:p>
                  </a:txBody>
                  <a:tcPr marL="6281" marR="6281" marT="3141" marB="3141">
                    <a:lnL>
                      <a:noFill/>
                    </a:lnL>
                    <a:lnT>
                      <a:noFill/>
                    </a:lnT>
                  </a:tcPr>
                </a:tc>
                <a:tc>
                  <a:txBody>
                    <a:bodyPr/>
                    <a:lstStyle/>
                    <a:p>
                      <a:endParaRPr lang="en-GB" sz="100"/>
                    </a:p>
                  </a:txBody>
                  <a:tcPr marL="6281" marR="6281" marT="3141" marB="3141"/>
                </a:tc>
                <a:tc>
                  <a:txBody>
                    <a:bodyPr/>
                    <a:lstStyle/>
                    <a:p>
                      <a:endParaRPr lang="en-GB" sz="100"/>
                    </a:p>
                  </a:txBody>
                  <a:tcPr marL="6281" marR="6281" marT="3141" marB="3141"/>
                </a:tc>
              </a:tr>
              <a:tr h="0">
                <a:tc gridSpan="4">
                  <a:txBody>
                    <a:bodyPr/>
                    <a:lstStyle/>
                    <a:p>
                      <a:endParaRPr lang="en-GB" sz="100"/>
                    </a:p>
                  </a:txBody>
                  <a:tcPr marL="6281" marR="6281" marT="3141" marB="3141">
                    <a:lnT>
                      <a:noFill/>
                    </a:lnT>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
                    </a:p>
                  </a:txBody>
                  <a:tcPr marL="6281" marR="6281" marT="3141" marB="3141"/>
                </a:tc>
                <a:tc>
                  <a:txBody>
                    <a:bodyPr/>
                    <a:lstStyle/>
                    <a:p>
                      <a:endParaRPr lang="en-GB" sz="100"/>
                    </a:p>
                  </a:txBody>
                  <a:tcPr marL="6281" marR="6281" marT="3141" marB="3141"/>
                </a:tc>
              </a:tr>
              <a:tr h="737529">
                <a:tc gridSpan="6">
                  <a:txBody>
                    <a:bodyPr/>
                    <a:lstStyle/>
                    <a:p>
                      <a:r>
                        <a:rPr lang="en-GB" sz="100" b="1"/>
                        <a:t/>
                      </a:r>
                      <a:br>
                        <a:rPr lang="en-GB" sz="100" b="1"/>
                      </a:br>
                      <a:r>
                        <a:rPr lang="en-GB" sz="100" b="1"/>
                        <a:t>Please see notes below for explanation for the abbreviations.</a:t>
                      </a:r>
                      <a:r>
                        <a:rPr lang="en-GB" sz="100"/>
                        <a:t> </a:t>
                      </a:r>
                    </a:p>
                  </a:txBody>
                  <a:tcPr marL="5234" marR="5234" marT="5234" marB="5234">
                    <a:lnL>
                      <a:noFill/>
                    </a:lnL>
                    <a:lnR>
                      <a:noFill/>
                    </a:lnR>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88849">
                <a:tc>
                  <a:txBody>
                    <a:bodyPr/>
                    <a:lstStyle/>
                    <a:p>
                      <a:r>
                        <a:rPr lang="en-GB" sz="100" b="1"/>
                        <a:t>Explanatory Notes</a:t>
                      </a:r>
                      <a:br>
                        <a:rPr lang="en-GB" sz="100" b="1"/>
                      </a:br>
                      <a:r>
                        <a:rPr lang="en-GB" sz="100" b="1"/>
                        <a:t/>
                      </a:r>
                      <a:br>
                        <a:rPr lang="en-GB" sz="100" b="1"/>
                      </a:br>
                      <a:r>
                        <a:rPr lang="en-GB" sz="100" b="1"/>
                        <a:t>APPG – All Party Parliamentary Group - </a:t>
                      </a:r>
                      <a:r>
                        <a:rPr lang="en-GB" sz="100"/>
                        <a:t>An </a:t>
                      </a:r>
                      <a:r>
                        <a:rPr lang="en-GB" sz="100" b="1"/>
                        <a:t>all-party parliamentary group</a:t>
                      </a:r>
                      <a:r>
                        <a:rPr lang="en-GB" sz="100" baseline="30000">
                          <a:hlinkClick r:id="rId2"/>
                        </a:rPr>
                        <a:t>[1]</a:t>
                      </a:r>
                      <a:r>
                        <a:rPr lang="en-GB" sz="100"/>
                        <a:t> (APPG) is a grouping in the </a:t>
                      </a:r>
                      <a:r>
                        <a:rPr lang="en-GB" sz="100">
                          <a:hlinkClick r:id="rId3" tooltip="UK parliament"/>
                        </a:rPr>
                        <a:t>UK parliament</a:t>
                      </a:r>
                      <a:r>
                        <a:rPr lang="en-GB" sz="100"/>
                        <a:t> that is composed of politicians from all </a:t>
                      </a:r>
                      <a:r>
                        <a:rPr lang="en-GB" sz="100">
                          <a:hlinkClick r:id="rId4" tooltip="Political party"/>
                        </a:rPr>
                        <a:t>political parties</a:t>
                      </a:r>
                      <a:endParaRPr lang="en-GB" sz="100"/>
                    </a:p>
                    <a:p>
                      <a:r>
                        <a:rPr lang="en-GB" sz="100" b="1"/>
                        <a:t>CQC – Care Quality Commission – </a:t>
                      </a:r>
                      <a:r>
                        <a:rPr lang="en-GB" sz="100"/>
                        <a:t>The Care Quality Commission is the independent regulator of all health and social care services in England.  They check whether hospitals and care services are meeting national standards. They are funded through a combination of registration fee income and Government grant-in-aid.  HealthWatch England will be a statutory committee of the Care Quality Commission (CQC) with a Chair who will be a non-executive director of the CQC.</a:t>
                      </a:r>
                      <a:br>
                        <a:rPr lang="en-GB" sz="100"/>
                      </a:br>
                      <a:r>
                        <a:rPr lang="en-GB" sz="100"/>
                        <a:t/>
                      </a:r>
                      <a:br>
                        <a:rPr lang="en-GB" sz="100"/>
                      </a:br>
                      <a:r>
                        <a:rPr lang="en-GB" sz="100" b="1"/>
                        <a:t>LDC – Learning Disability Coalition – </a:t>
                      </a:r>
                      <a:r>
                        <a:rPr lang="en-GB" sz="100"/>
                        <a:t>The LDC was originally formed with a membership of 14 organisations to campaign for better social care funding. It is now being hosted by VODG (Voluntary Organisations Disability Group)</a:t>
                      </a:r>
                    </a:p>
                    <a:p>
                      <a:r>
                        <a:rPr lang="en-GB" sz="100" b="1"/>
                        <a:t>National Learning Disability Programme Board – </a:t>
                      </a:r>
                      <a:r>
                        <a:rPr lang="en-GB" sz="100"/>
                        <a:t>The National Learning Disability Programme Board was set up in 2009 when the Government published Valuing People Now. This replaced the Learning Disability Taskforce established through Valuing People in 2001.</a:t>
                      </a:r>
                      <a:r>
                        <a:rPr lang="en-GB" sz="100" b="1"/>
                        <a:t> </a:t>
                      </a:r>
                      <a:r>
                        <a:rPr lang="en-GB" sz="100"/>
                        <a:t>It is made up of senior Government officials from many departments, people from key organisations in the field, family carer representatives (from the National Valuing Families Forum), self advocates (the two Chairs of the National Forum for People with Learning Difficulties)</a:t>
                      </a:r>
                    </a:p>
                    <a:p>
                      <a:r>
                        <a:rPr lang="en-GB" sz="100" b="1"/>
                        <a:t>NVFF – National Valuing Families Forum - </a:t>
                      </a:r>
                      <a:r>
                        <a:rPr lang="en-GB" sz="100"/>
                        <a:t>The National Valuing Families Forum is hosted by Carers Trust. It developed through the Valuing People programme leads for families, who drew together representatives from family carers from nine regions across the country.</a:t>
                      </a:r>
                    </a:p>
                    <a:p>
                      <a:r>
                        <a:rPr lang="en-GB" sz="100"/>
                        <a:t>This group helps the National Learning Disability Programme Board know what is important for families. It also provides direct links between family members who sit on local Learning Disability Partnership Boards and the National Learning Disability Programme Board.</a:t>
                      </a:r>
                    </a:p>
                    <a:p>
                      <a:r>
                        <a:rPr lang="en-GB" sz="100" b="1"/>
                        <a:t>Standing Commission on Carers - </a:t>
                      </a:r>
                      <a:r>
                        <a:rPr lang="en-GB" sz="100"/>
                        <a:t>The Standing Commission was set up to provide independent expert advice to Ministers and Government Departments. Since the National Carers Strategy – ‘Carers at the heart of 21st century families and communities’ - was published in 2008, the Commission's role is to advise on how the Carers Strategy is being put into action and to help shape further relevant policy development. Several members have a relative with learning disabilities and two are Advisers to the NFCN.</a:t>
                      </a:r>
                      <a:br>
                        <a:rPr lang="en-GB" sz="100"/>
                      </a:br>
                      <a:endParaRPr lang="en-GB" sz="100"/>
                    </a:p>
                  </a:txBody>
                  <a:tcPr marL="5234" marR="5234" marT="5234" marB="5234">
                    <a:lnL>
                      <a:noFill/>
                    </a:lnL>
                    <a:lnR>
                      <a:noFill/>
                    </a:lnR>
                    <a:lnT>
                      <a:noFill/>
                    </a:lnT>
                    <a:lnB>
                      <a:noFill/>
                    </a:lnB>
                    <a:solidFill>
                      <a:srgbClr val="FFFFFF"/>
                    </a:solidFill>
                  </a:tcPr>
                </a:tc>
                <a:tc>
                  <a:txBody>
                    <a:bodyPr/>
                    <a:lstStyle/>
                    <a:p>
                      <a:endParaRPr lang="en-GB" sz="100"/>
                    </a:p>
                  </a:txBody>
                  <a:tcPr marL="6281" marR="6281" marT="3141" marB="3141">
                    <a:lnL>
                      <a:noFill/>
                    </a:lnL>
                    <a:lnT>
                      <a:noFill/>
                    </a:lnT>
                  </a:tcPr>
                </a:tc>
                <a:tc>
                  <a:txBody>
                    <a:bodyPr/>
                    <a:lstStyle/>
                    <a:p>
                      <a:endParaRPr lang="en-GB" sz="100"/>
                    </a:p>
                  </a:txBody>
                  <a:tcPr marL="6281" marR="6281" marT="3141" marB="3141">
                    <a:lnT>
                      <a:noFill/>
                    </a:lnT>
                  </a:tcPr>
                </a:tc>
                <a:tc>
                  <a:txBody>
                    <a:bodyPr/>
                    <a:lstStyle/>
                    <a:p>
                      <a:endParaRPr lang="en-GB" sz="100"/>
                    </a:p>
                  </a:txBody>
                  <a:tcPr marL="6281" marR="6281" marT="3141" marB="3141">
                    <a:lnT>
                      <a:noFill/>
                    </a:lnT>
                  </a:tcPr>
                </a:tc>
                <a:tc>
                  <a:txBody>
                    <a:bodyPr/>
                    <a:lstStyle/>
                    <a:p>
                      <a:endParaRPr lang="en-GB" sz="100"/>
                    </a:p>
                  </a:txBody>
                  <a:tcPr marL="6281" marR="6281" marT="3141" marB="3141">
                    <a:lnT>
                      <a:noFill/>
                    </a:lnT>
                  </a:tcPr>
                </a:tc>
                <a:tc>
                  <a:txBody>
                    <a:bodyPr/>
                    <a:lstStyle/>
                    <a:p>
                      <a:endParaRPr lang="en-GB" sz="100"/>
                    </a:p>
                  </a:txBody>
                  <a:tcPr marL="6281" marR="6281" marT="3141" marB="3141">
                    <a:lnT>
                      <a:noFill/>
                    </a:lnT>
                  </a:tcPr>
                </a:tc>
              </a:tr>
              <a:tr h="0">
                <a:tc>
                  <a:txBody>
                    <a:bodyPr/>
                    <a:lstStyle/>
                    <a:p>
                      <a:pPr algn="r"/>
                      <a:r>
                        <a:rPr lang="en-GB" sz="100" u="none" strike="noStrike">
                          <a:solidFill>
                            <a:srgbClr val="FFFFFF"/>
                          </a:solidFill>
                          <a:latin typeface="Arial"/>
                          <a:hlinkClick r:id="rId5" tooltip="Link to website provider Web Enable"/>
                        </a:rPr>
                        <a:t>provided by WebEnable</a:t>
                      </a:r>
                      <a:r>
                        <a:rPr lang="en-GB" sz="100">
                          <a:solidFill>
                            <a:srgbClr val="FFFFFF"/>
                          </a:solidFill>
                          <a:latin typeface="Arial"/>
                        </a:rPr>
                        <a:t>  </a:t>
                      </a:r>
                    </a:p>
                  </a:txBody>
                  <a:tcPr marL="0" marR="0" marT="0" marB="0" anchor="ctr">
                    <a:lnL>
                      <a:noFill/>
                    </a:lnL>
                    <a:lnR>
                      <a:noFill/>
                    </a:lnR>
                    <a:lnT>
                      <a:noFill/>
                    </a:lnT>
                    <a:lnB>
                      <a:noFill/>
                    </a:lnB>
                    <a:solidFill>
                      <a:srgbClr val="000033"/>
                    </a:solidFill>
                  </a:tcPr>
                </a:tc>
                <a:tc>
                  <a:txBody>
                    <a:bodyPr/>
                    <a:lstStyle/>
                    <a:p>
                      <a:endParaRPr lang="en-GB" sz="100"/>
                    </a:p>
                  </a:txBody>
                  <a:tcPr marL="6281" marR="6281" marT="3141" marB="3141">
                    <a:lnL>
                      <a:noFill/>
                    </a:lnL>
                  </a:tcPr>
                </a:tc>
                <a:tc>
                  <a:txBody>
                    <a:bodyPr/>
                    <a:lstStyle/>
                    <a:p>
                      <a:endParaRPr lang="en-GB" sz="100"/>
                    </a:p>
                  </a:txBody>
                  <a:tcPr marL="6281" marR="6281" marT="3141" marB="3141"/>
                </a:tc>
                <a:tc>
                  <a:txBody>
                    <a:bodyPr/>
                    <a:lstStyle/>
                    <a:p>
                      <a:endParaRPr lang="en-GB" sz="100"/>
                    </a:p>
                  </a:txBody>
                  <a:tcPr marL="6281" marR="6281" marT="3141" marB="3141"/>
                </a:tc>
                <a:tc>
                  <a:txBody>
                    <a:bodyPr/>
                    <a:lstStyle/>
                    <a:p>
                      <a:endParaRPr lang="en-GB" sz="100"/>
                    </a:p>
                  </a:txBody>
                  <a:tcPr marL="6281" marR="6281" marT="3141" marB="3141"/>
                </a:tc>
                <a:tc>
                  <a:txBody>
                    <a:bodyPr/>
                    <a:lstStyle/>
                    <a:p>
                      <a:endParaRPr lang="en-GB" sz="100" dirty="0"/>
                    </a:p>
                  </a:txBody>
                  <a:tcPr marL="6281" marR="6281" marT="3141" marB="3141"/>
                </a:tc>
              </a:tr>
            </a:tbl>
          </a:graphicData>
        </a:graphic>
      </p:graphicFrame>
      <p:pic>
        <p:nvPicPr>
          <p:cNvPr id="1026" name="Picture 2" descr="back"/>
          <p:cNvPicPr>
            <a:picLocks noChangeAspect="1" noChangeArrowheads="1"/>
          </p:cNvPicPr>
          <p:nvPr/>
        </p:nvPicPr>
        <p:blipFill>
          <a:blip r:embed="rId6" cstate="print"/>
          <a:srcRect/>
          <a:stretch>
            <a:fillRect/>
          </a:stretch>
        </p:blipFill>
        <p:spPr bwMode="auto">
          <a:xfrm>
            <a:off x="0" y="0"/>
            <a:ext cx="876300" cy="876300"/>
          </a:xfrm>
          <a:prstGeom prst="rect">
            <a:avLst/>
          </a:prstGeom>
          <a:noFill/>
        </p:spPr>
      </p:pic>
      <p:pic>
        <p:nvPicPr>
          <p:cNvPr id="1027" name="Picture 3" descr="home"/>
          <p:cNvPicPr>
            <a:picLocks noChangeAspect="1" noChangeArrowheads="1"/>
          </p:cNvPicPr>
          <p:nvPr/>
        </p:nvPicPr>
        <p:blipFill>
          <a:blip r:embed="rId7" cstate="print"/>
          <a:srcRect/>
          <a:stretch>
            <a:fillRect/>
          </a:stretch>
        </p:blipFill>
        <p:spPr bwMode="auto">
          <a:xfrm>
            <a:off x="0" y="0"/>
            <a:ext cx="876300" cy="876300"/>
          </a:xfrm>
          <a:prstGeom prst="rect">
            <a:avLst/>
          </a:prstGeom>
          <a:noFill/>
        </p:spPr>
      </p:pic>
      <p:pic>
        <p:nvPicPr>
          <p:cNvPr id="1028" name="Picture 4" descr="http://www.familycarers.org.uk/Libraries/Local/866/Images/Your%20Voice/NFCN%20flowchart%20amended.JPG"/>
          <p:cNvPicPr>
            <a:picLocks noChangeAspect="1" noChangeArrowheads="1"/>
          </p:cNvPicPr>
          <p:nvPr/>
        </p:nvPicPr>
        <p:blipFill>
          <a:blip r:embed="rId8" cstate="print"/>
          <a:srcRect/>
          <a:stretch>
            <a:fillRect/>
          </a:stretch>
        </p:blipFill>
        <p:spPr bwMode="auto">
          <a:xfrm>
            <a:off x="0" y="0"/>
            <a:ext cx="9372600" cy="65341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Family carer</a:t>
            </a:r>
            <a:endParaRPr lang="en-GB" dirty="0"/>
          </a:p>
        </p:txBody>
      </p:sp>
      <p:sp>
        <p:nvSpPr>
          <p:cNvPr id="3" name="Content Placeholder 2"/>
          <p:cNvSpPr>
            <a:spLocks noGrp="1"/>
          </p:cNvSpPr>
          <p:nvPr>
            <p:ph idx="1"/>
          </p:nvPr>
        </p:nvSpPr>
        <p:spPr/>
        <p:txBody>
          <a:bodyPr/>
          <a:lstStyle/>
          <a:p>
            <a:r>
              <a:rPr lang="en-GB" dirty="0" smtClean="0"/>
              <a:t>Family circumstances come to a point where an issue or problem is becoming or is greater than the resources of the family to deal with it.  (family identifies or external recognition)</a:t>
            </a:r>
          </a:p>
          <a:p>
            <a:r>
              <a:rPr lang="en-GB" dirty="0" smtClean="0"/>
              <a:t>Identifying what support is there.</a:t>
            </a:r>
          </a:p>
          <a:p>
            <a:pPr>
              <a:buNone/>
            </a:pPr>
            <a:endParaRPr lang="en-GB" dirty="0" smtClean="0"/>
          </a:p>
          <a:p>
            <a:r>
              <a:rPr lang="en-GB" dirty="0" smtClean="0"/>
              <a:t>Accessing support- criteria restrictions</a:t>
            </a:r>
          </a:p>
          <a:p>
            <a:pPr>
              <a:buNone/>
            </a:pP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Identifying – What Need?</a:t>
            </a:r>
            <a:endParaRPr lang="en-GB" dirty="0"/>
          </a:p>
        </p:txBody>
      </p:sp>
      <p:sp>
        <p:nvSpPr>
          <p:cNvPr id="3" name="Content Placeholder 2"/>
          <p:cNvSpPr>
            <a:spLocks noGrp="1"/>
          </p:cNvSpPr>
          <p:nvPr>
            <p:ph idx="1"/>
          </p:nvPr>
        </p:nvSpPr>
        <p:spPr/>
        <p:txBody>
          <a:bodyPr/>
          <a:lstStyle/>
          <a:p>
            <a:r>
              <a:rPr lang="en-GB" dirty="0" smtClean="0"/>
              <a:t>Timely initial comprehensive assessment.</a:t>
            </a:r>
          </a:p>
          <a:p>
            <a:r>
              <a:rPr lang="en-GB" dirty="0" smtClean="0"/>
              <a:t> Multidisciplinary focus</a:t>
            </a:r>
          </a:p>
        </p:txBody>
      </p:sp>
      <p:sp>
        <p:nvSpPr>
          <p:cNvPr id="4" name="Oval 3"/>
          <p:cNvSpPr/>
          <p:nvPr/>
        </p:nvSpPr>
        <p:spPr>
          <a:xfrm>
            <a:off x="2699792" y="2852936"/>
            <a:ext cx="3456384" cy="30243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Oval 4"/>
          <p:cNvSpPr/>
          <p:nvPr/>
        </p:nvSpPr>
        <p:spPr>
          <a:xfrm>
            <a:off x="4211960" y="3861048"/>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Oval 5"/>
          <p:cNvSpPr/>
          <p:nvPr/>
        </p:nvSpPr>
        <p:spPr>
          <a:xfrm>
            <a:off x="4139952" y="4293096"/>
            <a:ext cx="576064"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7" name="Straight Connector 6"/>
          <p:cNvCxnSpPr>
            <a:stCxn id="4" idx="7"/>
          </p:cNvCxnSpPr>
          <p:nvPr/>
        </p:nvCxnSpPr>
        <p:spPr>
          <a:xfrm flipV="1">
            <a:off x="5650000" y="2852936"/>
            <a:ext cx="722200" cy="442903"/>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516216" y="2636912"/>
            <a:ext cx="872355" cy="369332"/>
          </a:xfrm>
          <a:prstGeom prst="rect">
            <a:avLst/>
          </a:prstGeom>
          <a:noFill/>
        </p:spPr>
        <p:txBody>
          <a:bodyPr wrap="none" rtlCol="0">
            <a:spAutoFit/>
          </a:bodyPr>
          <a:lstStyle/>
          <a:p>
            <a:r>
              <a:rPr lang="en-GB"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Health </a:t>
            </a:r>
            <a:endParaRPr lang="en-GB"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9" name="Straight Connector 8"/>
          <p:cNvCxnSpPr>
            <a:stCxn id="4" idx="6"/>
          </p:cNvCxnSpPr>
          <p:nvPr/>
        </p:nvCxnSpPr>
        <p:spPr>
          <a:xfrm>
            <a:off x="6156176" y="4365104"/>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2"/>
          </p:cNvCxnSpPr>
          <p:nvPr/>
        </p:nvCxnSpPr>
        <p:spPr>
          <a:xfrm flipH="1">
            <a:off x="1691680" y="436510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4"/>
          </p:cNvCxnSpPr>
          <p:nvPr/>
        </p:nvCxnSpPr>
        <p:spPr>
          <a:xfrm>
            <a:off x="4427984" y="5877272"/>
            <a:ext cx="0"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3568" y="4221088"/>
            <a:ext cx="1008112" cy="369332"/>
          </a:xfrm>
          <a:prstGeom prst="rect">
            <a:avLst/>
          </a:prstGeom>
          <a:noFill/>
        </p:spPr>
        <p:txBody>
          <a:bodyPr wrap="square" rtlCol="0">
            <a:spAutoFit/>
          </a:bodyPr>
          <a:lstStyle/>
          <a:p>
            <a:r>
              <a:rPr lang="en-GB"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Social</a:t>
            </a:r>
            <a:endParaRPr lang="en-GB"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3" name="Straight Connector 12"/>
          <p:cNvCxnSpPr/>
          <p:nvPr/>
        </p:nvCxnSpPr>
        <p:spPr>
          <a:xfrm flipV="1">
            <a:off x="4427984" y="6309320"/>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23928" y="6211669"/>
            <a:ext cx="1224136" cy="369332"/>
          </a:xfrm>
          <a:prstGeom prst="rect">
            <a:avLst/>
          </a:prstGeom>
          <a:noFill/>
        </p:spPr>
        <p:txBody>
          <a:bodyPr wrap="square" rtlCol="0">
            <a:spAutoFit/>
          </a:bodyPr>
          <a:lstStyle/>
          <a:p>
            <a:r>
              <a:rPr lang="en-GB"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Education</a:t>
            </a:r>
            <a:endParaRPr lang="en-GB"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out there?</a:t>
            </a:r>
            <a:endParaRPr lang="en-GB" dirty="0"/>
          </a:p>
        </p:txBody>
      </p:sp>
      <p:sp>
        <p:nvSpPr>
          <p:cNvPr id="3" name="Content Placeholder 2"/>
          <p:cNvSpPr>
            <a:spLocks noGrp="1"/>
          </p:cNvSpPr>
          <p:nvPr>
            <p:ph idx="1"/>
          </p:nvPr>
        </p:nvSpPr>
        <p:spPr/>
        <p:txBody>
          <a:bodyPr>
            <a:normAutofit lnSpcReduction="10000"/>
          </a:bodyPr>
          <a:lstStyle/>
          <a:p>
            <a:r>
              <a:rPr lang="en-GB" dirty="0" smtClean="0"/>
              <a:t>Assumptions that any professional service or group would let you know of relevant services for your situations. </a:t>
            </a:r>
          </a:p>
          <a:p>
            <a:r>
              <a:rPr lang="en-GB" dirty="0" smtClean="0"/>
              <a:t>Awareness of </a:t>
            </a:r>
            <a:r>
              <a:rPr lang="en-GB" dirty="0"/>
              <a:t>l</a:t>
            </a:r>
            <a:r>
              <a:rPr lang="en-GB" dirty="0" smtClean="0"/>
              <a:t>earning disability (see II) and impact.  </a:t>
            </a:r>
          </a:p>
          <a:p>
            <a:r>
              <a:rPr lang="en-GB" dirty="0" smtClean="0"/>
              <a:t>Visibility of services –(III) + religious venues, local /national events.</a:t>
            </a:r>
          </a:p>
          <a:p>
            <a:r>
              <a:rPr lang="en-GB" dirty="0" smtClean="0"/>
              <a:t>Need to be a source of knowledge of local services.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I get in?</a:t>
            </a:r>
            <a:endParaRPr lang="en-GB" dirty="0"/>
          </a:p>
        </p:txBody>
      </p:sp>
      <p:sp>
        <p:nvSpPr>
          <p:cNvPr id="3" name="Content Placeholder 2"/>
          <p:cNvSpPr>
            <a:spLocks noGrp="1"/>
          </p:cNvSpPr>
          <p:nvPr>
            <p:ph idx="1"/>
          </p:nvPr>
        </p:nvSpPr>
        <p:spPr/>
        <p:txBody>
          <a:bodyPr/>
          <a:lstStyle/>
          <a:p>
            <a:r>
              <a:rPr lang="en-GB" dirty="0" smtClean="0"/>
              <a:t>FC : Do I </a:t>
            </a:r>
            <a:r>
              <a:rPr lang="en-GB" dirty="0" err="1" smtClean="0"/>
              <a:t>fulfill</a:t>
            </a:r>
            <a:r>
              <a:rPr lang="en-GB" dirty="0" smtClean="0"/>
              <a:t> the criteria?</a:t>
            </a:r>
          </a:p>
          <a:p>
            <a:r>
              <a:rPr lang="en-GB" dirty="0" smtClean="0"/>
              <a:t>Do I understand the criteria?</a:t>
            </a:r>
          </a:p>
          <a:p>
            <a:r>
              <a:rPr lang="en-GB" dirty="0" smtClean="0"/>
              <a:t>Knowing the purpose of the service, time frame, details.</a:t>
            </a:r>
          </a:p>
          <a:p>
            <a:r>
              <a:rPr lang="en-GB" dirty="0" smtClean="0"/>
              <a:t>Next steps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Rotating Door</a:t>
            </a:r>
            <a:endParaRPr lang="en-GB" dirty="0"/>
          </a:p>
        </p:txBody>
      </p:sp>
      <p:sp>
        <p:nvSpPr>
          <p:cNvPr id="3" name="Content Placeholder 2"/>
          <p:cNvSpPr>
            <a:spLocks noGrp="1"/>
          </p:cNvSpPr>
          <p:nvPr>
            <p:ph idx="1"/>
          </p:nvPr>
        </p:nvSpPr>
        <p:spPr>
          <a:ln/>
        </p:spPr>
        <p:style>
          <a:lnRef idx="2">
            <a:schemeClr val="accent6"/>
          </a:lnRef>
          <a:fillRef idx="1">
            <a:schemeClr val="lt1"/>
          </a:fillRef>
          <a:effectRef idx="0">
            <a:schemeClr val="accent6"/>
          </a:effectRef>
          <a:fontRef idx="minor">
            <a:schemeClr val="dk1"/>
          </a:fontRef>
        </p:style>
        <p:txBody>
          <a:bodyPr/>
          <a:lstStyle/>
          <a:p>
            <a:endParaRPr lang="en-GB" dirty="0"/>
          </a:p>
        </p:txBody>
      </p:sp>
      <p:sp>
        <p:nvSpPr>
          <p:cNvPr id="4" name="Oval 3"/>
          <p:cNvSpPr/>
          <p:nvPr/>
        </p:nvSpPr>
        <p:spPr>
          <a:xfrm>
            <a:off x="3851920" y="2708920"/>
            <a:ext cx="194421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Identifying- What need?</a:t>
            </a:r>
            <a:endParaRPr lang="en-GB" dirty="0"/>
          </a:p>
        </p:txBody>
      </p:sp>
      <p:sp>
        <p:nvSpPr>
          <p:cNvPr id="5" name="Oval 4"/>
          <p:cNvSpPr/>
          <p:nvPr/>
        </p:nvSpPr>
        <p:spPr>
          <a:xfrm>
            <a:off x="6300192" y="4869160"/>
            <a:ext cx="144016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What’s out there?</a:t>
            </a:r>
            <a:endParaRPr lang="en-GB" dirty="0"/>
          </a:p>
        </p:txBody>
      </p:sp>
      <p:sp>
        <p:nvSpPr>
          <p:cNvPr id="6" name="Oval 5"/>
          <p:cNvSpPr/>
          <p:nvPr/>
        </p:nvSpPr>
        <p:spPr>
          <a:xfrm>
            <a:off x="1763688" y="4869160"/>
            <a:ext cx="15121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Can I get in?</a:t>
            </a:r>
            <a:endParaRPr lang="en-GB" dirty="0"/>
          </a:p>
        </p:txBody>
      </p:sp>
      <p:cxnSp>
        <p:nvCxnSpPr>
          <p:cNvPr id="12" name="Straight Arrow Connector 11"/>
          <p:cNvCxnSpPr>
            <a:stCxn id="4" idx="4"/>
            <a:endCxn id="5" idx="1"/>
          </p:cNvCxnSpPr>
          <p:nvPr/>
        </p:nvCxnSpPr>
        <p:spPr>
          <a:xfrm>
            <a:off x="4824028" y="3623320"/>
            <a:ext cx="1687071" cy="1379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2"/>
            <a:endCxn id="6" idx="6"/>
          </p:cNvCxnSpPr>
          <p:nvPr/>
        </p:nvCxnSpPr>
        <p:spPr>
          <a:xfrm flipH="1">
            <a:off x="3275856" y="5326360"/>
            <a:ext cx="30243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0"/>
          </p:cNvCxnSpPr>
          <p:nvPr/>
        </p:nvCxnSpPr>
        <p:spPr>
          <a:xfrm flipV="1">
            <a:off x="2519772" y="3645024"/>
            <a:ext cx="198022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example</a:t>
            </a:r>
            <a:endParaRPr lang="en-GB" dirty="0"/>
          </a:p>
        </p:txBody>
      </p:sp>
      <p:sp>
        <p:nvSpPr>
          <p:cNvPr id="3" name="Content Placeholder 2"/>
          <p:cNvSpPr>
            <a:spLocks noGrp="1"/>
          </p:cNvSpPr>
          <p:nvPr>
            <p:ph idx="1"/>
          </p:nvPr>
        </p:nvSpPr>
        <p:spPr/>
        <p:txBody>
          <a:bodyPr/>
          <a:lstStyle/>
          <a:p>
            <a:r>
              <a:rPr lang="en-GB" dirty="0" smtClean="0">
                <a:hlinkClick r:id="rId2"/>
              </a:rPr>
              <a:t>www.grapevinecovandwarks.org</a:t>
            </a:r>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244</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Family Carers:How do they do it?</vt:lpstr>
      <vt:lpstr>Challenges</vt:lpstr>
      <vt:lpstr>PowerPoint Presentation</vt:lpstr>
      <vt:lpstr>The Family carer</vt:lpstr>
      <vt:lpstr>Identifying – What Need?</vt:lpstr>
      <vt:lpstr>What’s out there?</vt:lpstr>
      <vt:lpstr>Can I get in?</vt:lpstr>
      <vt:lpstr>Rotating Door</vt:lpstr>
      <vt:lpstr>Good example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aisha</dc:creator>
  <cp:lastModifiedBy>Kozlowska, Olga</cp:lastModifiedBy>
  <cp:revision>28</cp:revision>
  <dcterms:created xsi:type="dcterms:W3CDTF">2013-09-25T22:51:38Z</dcterms:created>
  <dcterms:modified xsi:type="dcterms:W3CDTF">2013-11-25T14:35:28Z</dcterms:modified>
</cp:coreProperties>
</file>