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7" r:id="rId3"/>
    <p:sldId id="295" r:id="rId4"/>
    <p:sldId id="296" r:id="rId5"/>
    <p:sldId id="314" r:id="rId6"/>
    <p:sldId id="301" r:id="rId7"/>
    <p:sldId id="323" r:id="rId8"/>
    <p:sldId id="309" r:id="rId9"/>
    <p:sldId id="298" r:id="rId10"/>
    <p:sldId id="299" r:id="rId11"/>
    <p:sldId id="305" r:id="rId12"/>
    <p:sldId id="322" r:id="rId13"/>
    <p:sldId id="302" r:id="rId14"/>
    <p:sldId id="307" r:id="rId15"/>
    <p:sldId id="310" r:id="rId16"/>
    <p:sldId id="313" r:id="rId17"/>
    <p:sldId id="304" r:id="rId18"/>
    <p:sldId id="324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llahd" initials="d" lastIdx="4" clrIdx="0"/>
  <p:cmAuthor id="1" name="Olga Kozlowska" initials="O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Big Lottery Fund Research Programme Event 11th November 2010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6B8B0C-36AD-4B41-AA59-57B8C7B0D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6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Big Lottery Fund Research Programme Event 11th November 2010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EE3810-0096-4EAC-B1A3-DF0CA0C292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12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http://www.arcuk.org.uk/images/logo_arc.gif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wmf"/><Relationship Id="rId5" Type="http://schemas.openxmlformats.org/officeDocument/2006/relationships/image" Target="../media/image2.jpeg"/><Relationship Id="rId4" Type="http://schemas.openxmlformats.org/officeDocument/2006/relationships/hyperlink" Target="http://www.simonreevell.com:/wordpress/wp-content/uploads/2010/08/biglotteryfund.jpg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http://www.arcuk.org.uk/images/logo_arc.gif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wmf"/><Relationship Id="rId5" Type="http://schemas.openxmlformats.org/officeDocument/2006/relationships/image" Target="../media/image2.jpeg"/><Relationship Id="rId4" Type="http://schemas.openxmlformats.org/officeDocument/2006/relationships/hyperlink" Target="http://www.simonreevell.com:/wordpress/wp-content/uploads/2010/08/biglotteryfund.jpg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RC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114800" y="6153150"/>
            <a:ext cx="13049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biglotteryfund-150x150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845300" y="6215063"/>
            <a:ext cx="1079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990600" y="6286500"/>
            <a:ext cx="214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S.jp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533400" y="228600"/>
            <a:ext cx="1228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RC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962400" y="6153150"/>
            <a:ext cx="13049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biglotteryfund-150x150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6215063"/>
            <a:ext cx="1079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28675" y="6286500"/>
            <a:ext cx="214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S.jp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533400" y="228600"/>
            <a:ext cx="1228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theme" Target="../theme/theme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imonreevell.com:/wordpress/wp-content/uploads/2010/08/biglotteryfund.jpg" TargetMode="External"/><Relationship Id="rId5" Type="http://schemas.openxmlformats.org/officeDocument/2006/relationships/image" Target="http://www.arcuk.org.uk/images/logo_arc.gif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HERE TO STAY</a:t>
            </a:r>
            <a:br>
              <a:rPr lang="en-GB" smtClean="0"/>
            </a:br>
            <a:r>
              <a:rPr lang="en-GB" smtClean="0"/>
              <a:t>Research into needs of people with learning disabilities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15" descr="ARC"/>
          <p:cNvPicPr>
            <a:picLocks noChangeAspect="1" noChangeArrowheads="1"/>
          </p:cNvPicPr>
          <p:nvPr userDrawn="1"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267200" y="6153150"/>
            <a:ext cx="13049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9" descr="biglotteryfund-150x150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934200" y="6215063"/>
            <a:ext cx="1079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990600" y="6286500"/>
            <a:ext cx="214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HTS.jp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533400" y="228600"/>
            <a:ext cx="1228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482443"/>
            <a:ext cx="7773988" cy="3818929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3600" i="1" dirty="0"/>
              <a:t>HERE TO STAY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2800" dirty="0" smtClean="0"/>
              <a:t>People with Learning Disabilities </a:t>
            </a:r>
            <a:br>
              <a:rPr lang="en-GB" sz="2800" dirty="0" smtClean="0"/>
            </a:br>
            <a:r>
              <a:rPr lang="en-GB" sz="2800" dirty="0" smtClean="0"/>
              <a:t>from </a:t>
            </a:r>
            <a:r>
              <a:rPr lang="en-GB" sz="2800" dirty="0"/>
              <a:t>E</a:t>
            </a:r>
            <a:r>
              <a:rPr lang="en-GB" sz="2800" dirty="0" smtClean="0"/>
              <a:t>thnic </a:t>
            </a:r>
            <a:r>
              <a:rPr lang="en-GB" sz="2800" dirty="0"/>
              <a:t>M</a:t>
            </a:r>
            <a:r>
              <a:rPr lang="en-GB" sz="2800" dirty="0" smtClean="0"/>
              <a:t>inority </a:t>
            </a:r>
            <a:r>
              <a:rPr lang="en-GB" sz="2800" dirty="0"/>
              <a:t>C</a:t>
            </a:r>
            <a:r>
              <a:rPr lang="en-GB" sz="2800" dirty="0" smtClean="0"/>
              <a:t>ommunities </a:t>
            </a:r>
            <a:br>
              <a:rPr lang="en-GB" sz="2800" dirty="0" smtClean="0"/>
            </a:br>
            <a:r>
              <a:rPr lang="en-GB" sz="2800" dirty="0" smtClean="0"/>
              <a:t>including New Migrants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Professor David </a:t>
            </a:r>
            <a:r>
              <a:rPr lang="en-GB" sz="2800" dirty="0" err="1" smtClean="0"/>
              <a:t>Sallah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Dr Olga Kozlowska </a:t>
            </a:r>
            <a:br>
              <a:rPr lang="en-GB" sz="2800" dirty="0" smtClean="0"/>
            </a:br>
            <a:r>
              <a:rPr lang="en-GB" sz="1800" dirty="0" smtClean="0"/>
              <a:t>26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September in Birmingham and 10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</a:t>
            </a:r>
            <a:r>
              <a:rPr lang="en-GB" sz="1800" dirty="0" smtClean="0"/>
              <a:t>October </a:t>
            </a:r>
            <a:r>
              <a:rPr lang="en-GB" sz="1800" dirty="0" smtClean="0"/>
              <a:t>2013 in </a:t>
            </a:r>
            <a:r>
              <a:rPr lang="en-GB" sz="1800" dirty="0" smtClean="0"/>
              <a:t>London</a:t>
            </a:r>
            <a:br>
              <a:rPr lang="en-GB" sz="1800" dirty="0" smtClean="0"/>
            </a:br>
            <a:endParaRPr lang="en-GB" sz="1800" dirty="0" smtClean="0"/>
          </a:p>
        </p:txBody>
      </p:sp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76200" y="685800"/>
            <a:ext cx="3667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8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</a:t>
            </a:r>
            <a:endParaRPr lang="en-GB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76200" y="1328738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8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</a:t>
            </a:r>
            <a:r>
              <a:rPr lang="en-GB" sz="1200">
                <a:cs typeface="Times New Roman" pitchFamily="18" charset="0"/>
              </a:rPr>
              <a:t>   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	What happens to people</a:t>
            </a:r>
            <a:br>
              <a:rPr lang="en-GB" sz="3200" dirty="0" smtClean="0"/>
            </a:br>
            <a:r>
              <a:rPr lang="en-GB" sz="3200" dirty="0" smtClean="0"/>
              <a:t>	in and outside services…</a:t>
            </a:r>
            <a:r>
              <a:rPr lang="en-GB" sz="2000" dirty="0" smtClean="0"/>
              <a:t>workforce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000" dirty="0" smtClean="0"/>
              <a:t>Methodology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Focus groups and surveys with service providers, commissioners and policy makers to explore their </a:t>
            </a:r>
            <a:r>
              <a:rPr lang="en-GB" sz="2800" b="1" dirty="0" smtClean="0"/>
              <a:t>understanding</a:t>
            </a:r>
            <a:r>
              <a:rPr lang="en-GB" sz="2800" dirty="0" smtClean="0"/>
              <a:t> of the problem.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More than 300 participated in the online survey </a:t>
            </a:r>
            <a:r>
              <a:rPr lang="en-GB" sz="2800" dirty="0" smtClean="0">
                <a:solidFill>
                  <a:srgbClr val="3366FF"/>
                </a:solidFill>
              </a:rPr>
              <a:t>(survey open throughout duration of the project) 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More than 100 participated in the face-to-face interviews </a:t>
            </a:r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dirty="0" smtClean="0"/>
          </a:p>
          <a:p>
            <a:pPr marL="342900" lvl="1" indent="-342900">
              <a:lnSpc>
                <a:spcPct val="80000"/>
              </a:lnSpc>
              <a:buFontTx/>
              <a:buNone/>
            </a:pPr>
            <a:endParaRPr lang="en-GB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314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	What happens to people</a:t>
            </a:r>
            <a:br>
              <a:rPr lang="en-GB" sz="3200" dirty="0" smtClean="0"/>
            </a:br>
            <a:r>
              <a:rPr lang="en-GB" sz="3200" dirty="0" smtClean="0"/>
              <a:t>	in and outside services…</a:t>
            </a:r>
            <a:r>
              <a:rPr lang="en-GB" sz="2000" dirty="0" smtClean="0"/>
              <a:t>service users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000" dirty="0" smtClean="0"/>
              <a:t>Methodology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8077200" cy="2304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GB" sz="2800" dirty="0" smtClean="0"/>
              <a:t> Interviews with people with learning disabilities and/or their family carers to explore their </a:t>
            </a:r>
            <a:r>
              <a:rPr lang="en-GB" sz="2800" b="1" dirty="0" smtClean="0"/>
              <a:t>experiences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endParaRPr lang="en-GB" sz="2800" b="1" dirty="0" smtClean="0"/>
          </a:p>
          <a:p>
            <a:pPr eaLnBrk="1" hangingPunct="1">
              <a:lnSpc>
                <a:spcPct val="30000"/>
              </a:lnSpc>
              <a:buFont typeface="Arial"/>
              <a:buChar char="•"/>
            </a:pPr>
            <a:endParaRPr lang="en-GB" sz="2800" b="1" dirty="0" smtClean="0"/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GB" sz="2800" dirty="0" smtClean="0">
                <a:solidFill>
                  <a:srgbClr val="3366FF"/>
                </a:solidFill>
              </a:rPr>
              <a:t> We are still recruiting (‘Request to the service providers’ in the pack) for interviews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S Collage Bl+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3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63550"/>
            <a:ext cx="5791200" cy="922338"/>
          </a:xfrm>
        </p:spPr>
        <p:txBody>
          <a:bodyPr/>
          <a:lstStyle/>
          <a:p>
            <a:pPr eaLnBrk="1" hangingPunct="1"/>
            <a:r>
              <a:rPr lang="en-GB" sz="3200" dirty="0" smtClean="0"/>
              <a:t>Main barriers faced when collecting evidence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186238"/>
          </a:xfrm>
        </p:spPr>
        <p:txBody>
          <a:bodyPr/>
          <a:lstStyle/>
          <a:p>
            <a:endParaRPr lang="en-GB" sz="2000" dirty="0" smtClean="0">
              <a:ea typeface="ＭＳ Ｐゴシック" pitchFamily="-104" charset="-128"/>
              <a:cs typeface="ＭＳ Ｐゴシック" pitchFamily="-104" charset="-128"/>
            </a:endParaRPr>
          </a:p>
          <a:p>
            <a:r>
              <a:rPr lang="en-GB" sz="2800" dirty="0" smtClean="0">
                <a:ea typeface="ＭＳ Ｐゴシック" pitchFamily="-104" charset="-128"/>
                <a:cs typeface="ＭＳ Ｐゴシック" pitchFamily="-104" charset="-128"/>
              </a:rPr>
              <a:t>Research is not a priority in times of high time and money pressures experienced by service providers </a:t>
            </a:r>
          </a:p>
          <a:p>
            <a:pPr>
              <a:buNone/>
            </a:pPr>
            <a:endParaRPr lang="en-GB" sz="2800" dirty="0" smtClean="0">
              <a:ea typeface="ＭＳ Ｐゴシック" pitchFamily="-104" charset="-128"/>
              <a:cs typeface="ＭＳ Ｐゴシック" pitchFamily="-104" charset="-128"/>
            </a:endParaRPr>
          </a:p>
          <a:p>
            <a:r>
              <a:rPr lang="en-GB" sz="2800" dirty="0" smtClean="0">
                <a:ea typeface="ＭＳ Ｐゴシック" pitchFamily="-104" charset="-128"/>
                <a:cs typeface="ＭＳ Ｐゴシック" pitchFamily="-104" charset="-128"/>
              </a:rPr>
              <a:t>Lack of continuity of  policies, structures and networks of experts at the times of change</a:t>
            </a:r>
          </a:p>
          <a:p>
            <a:pPr>
              <a:buNone/>
            </a:pPr>
            <a:endParaRPr lang="en-GB" sz="2800" dirty="0" smtClean="0">
              <a:ea typeface="ＭＳ Ｐゴシック" pitchFamily="-104" charset="-128"/>
              <a:cs typeface="ＭＳ Ｐゴシック" pitchFamily="-104" charset="-128"/>
            </a:endParaRPr>
          </a:p>
          <a:p>
            <a:r>
              <a:rPr lang="en-GB" sz="2800" dirty="0" smtClean="0">
                <a:ea typeface="ＭＳ Ｐゴシック" pitchFamily="-104" charset="-128"/>
                <a:cs typeface="ＭＳ Ｐゴシック" pitchFamily="-104" charset="-128"/>
              </a:rPr>
              <a:t>Apparent lack of awareness of learning disabilities outside learning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22879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How many people…</a:t>
            </a:r>
            <a:br>
              <a:rPr lang="en-GB" sz="3200" dirty="0" smtClean="0"/>
            </a:br>
            <a:r>
              <a:rPr lang="en-GB" sz="2000" dirty="0" smtClean="0"/>
              <a:t>Findings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estimated number of 1,144,000 people with learning disabilities</a:t>
            </a:r>
            <a:r>
              <a:rPr lang="en-US" dirty="0"/>
              <a:t> (moderate, severe or profound) in </a:t>
            </a:r>
            <a:r>
              <a:rPr lang="en-US" dirty="0" smtClean="0"/>
              <a:t>England in 2012 </a:t>
            </a:r>
            <a:r>
              <a:rPr lang="en-US" sz="2000" dirty="0" smtClean="0"/>
              <a:t>(IHAL, People with LD in England, 2012)</a:t>
            </a:r>
            <a:r>
              <a:rPr lang="en-US" dirty="0" smtClean="0"/>
              <a:t> what stands for 2.13%</a:t>
            </a:r>
          </a:p>
          <a:p>
            <a:r>
              <a:rPr lang="en-US" dirty="0" smtClean="0"/>
              <a:t>ethnicity breakdown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en-GB" sz="2000" dirty="0" smtClean="0"/>
              <a:t>		Prevalence of LD in the ethnic groups on</a:t>
            </a:r>
            <a:br>
              <a:rPr lang="en-GB" sz="2000" dirty="0" smtClean="0"/>
            </a:br>
            <a:r>
              <a:rPr lang="en-GB" sz="2000" dirty="0" smtClean="0"/>
              <a:t>		the special needs register (adults,2010) and</a:t>
            </a:r>
            <a:br>
              <a:rPr lang="en-GB" sz="2000" dirty="0" smtClean="0"/>
            </a:br>
            <a:r>
              <a:rPr lang="en-GB" sz="2000" dirty="0" smtClean="0"/>
              <a:t>		the special education needs census (children,2011) </a:t>
            </a:r>
            <a:br>
              <a:rPr lang="en-GB" sz="2000" dirty="0" smtClean="0"/>
            </a:br>
            <a:r>
              <a:rPr lang="en-GB" sz="2000" dirty="0" smtClean="0"/>
              <a:t>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sz="2800" dirty="0" smtClean="0"/>
          </a:p>
          <a:p>
            <a:pPr eaLnBrk="1" hangingPunct="1">
              <a:buNone/>
            </a:pPr>
            <a:endParaRPr lang="en-GB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514677"/>
              </p:ext>
            </p:extLst>
          </p:nvPr>
        </p:nvGraphicFramePr>
        <p:xfrm>
          <a:off x="1066800" y="1447800"/>
          <a:ext cx="7105602" cy="4069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267"/>
                <a:gridCol w="1184267"/>
                <a:gridCol w="1184267"/>
                <a:gridCol w="1184267"/>
                <a:gridCol w="1184267"/>
                <a:gridCol w="1184267"/>
              </a:tblGrid>
              <a:tr h="1990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area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Overall number of people with 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White-British with 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Other than White British with 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Unknown ethnicity</a:t>
                      </a:r>
                    </a:p>
                  </a:txBody>
                  <a:tcPr marL="68580" marR="68580" marT="0" marB="0"/>
                </a:tc>
              </a:tr>
              <a:tr h="5197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mbria"/>
                          <a:cs typeface="Times New Roman"/>
                        </a:rPr>
                        <a:t>Case</a:t>
                      </a:r>
                      <a:r>
                        <a:rPr lang="en-GB" sz="1200" baseline="0" dirty="0" smtClean="0">
                          <a:latin typeface="Times New Roman"/>
                          <a:ea typeface="Cambria"/>
                          <a:cs typeface="Times New Roman"/>
                        </a:rPr>
                        <a:t> A</a:t>
                      </a:r>
                      <a:endParaRPr lang="en-GB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mbria"/>
                          <a:cs typeface="Times New Roman"/>
                        </a:rPr>
                        <a:t>SNR (adults)</a:t>
                      </a:r>
                      <a:endParaRPr lang="en-GB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1165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1042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(89%)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112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(10%)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(1%)</a:t>
                      </a:r>
                    </a:p>
                  </a:txBody>
                  <a:tcPr marL="68580" marR="68580" marT="0" marB="0"/>
                </a:tc>
              </a:tr>
              <a:tr h="5197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mbria"/>
                          <a:cs typeface="Times New Roman"/>
                        </a:rPr>
                        <a:t>SEN (children)</a:t>
                      </a:r>
                      <a:endParaRPr lang="en-GB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2661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mbria"/>
                          <a:cs typeface="Times New Roman"/>
                        </a:rPr>
                        <a:t>2162 </a:t>
                      </a:r>
                      <a:endParaRPr lang="en-GB" sz="12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GB" sz="1200" dirty="0">
                          <a:latin typeface="Times New Roman"/>
                          <a:ea typeface="Cambria"/>
                          <a:cs typeface="Times New Roman"/>
                        </a:rPr>
                        <a:t>81%)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474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(18%)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(1%)</a:t>
                      </a:r>
                    </a:p>
                  </a:txBody>
                  <a:tcPr marL="68580" marR="68580" marT="0" marB="0"/>
                </a:tc>
              </a:tr>
              <a:tr h="5197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mbria"/>
                          <a:cs typeface="Times New Roman"/>
                        </a:rPr>
                        <a:t>Case</a:t>
                      </a:r>
                      <a:r>
                        <a:rPr lang="en-GB" sz="1200" baseline="0" dirty="0" smtClean="0">
                          <a:latin typeface="Times New Roman"/>
                          <a:ea typeface="Cambria"/>
                          <a:cs typeface="Times New Roman"/>
                        </a:rPr>
                        <a:t> B</a:t>
                      </a:r>
                      <a:endParaRPr lang="en-GB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mbria"/>
                          <a:cs typeface="Times New Roman"/>
                        </a:rPr>
                        <a:t>SNR (adults)</a:t>
                      </a:r>
                      <a:endParaRPr lang="en-GB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734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633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(86%)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(13%)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(1%)</a:t>
                      </a:r>
                    </a:p>
                  </a:txBody>
                  <a:tcPr marL="68580" marR="68580" marT="0" marB="0"/>
                </a:tc>
              </a:tr>
              <a:tr h="5197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mbria"/>
                          <a:cs typeface="Times New Roman"/>
                        </a:rPr>
                        <a:t>SEN (children)</a:t>
                      </a:r>
                      <a:endParaRPr lang="en-GB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mbria"/>
                          <a:cs typeface="Times New Roman"/>
                        </a:rPr>
                        <a:t>612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mbria"/>
                          <a:cs typeface="Times New Roman"/>
                        </a:rPr>
                        <a:t>343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mbria"/>
                          <a:cs typeface="Times New Roman"/>
                        </a:rPr>
                        <a:t>(56%)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212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/>
                          <a:ea typeface="Cambria"/>
                          <a:cs typeface="Times New Roman"/>
                        </a:rPr>
                        <a:t>(35%)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mbria"/>
                          <a:cs typeface="Times New Roman"/>
                        </a:rPr>
                        <a:t>57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mbria"/>
                          <a:cs typeface="Times New Roman"/>
                        </a:rPr>
                        <a:t>(9%)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Comparison of ethnicity breakdown </a:t>
            </a:r>
            <a:br>
              <a:rPr lang="en-GB" sz="2000" dirty="0" smtClean="0"/>
            </a:br>
            <a:r>
              <a:rPr lang="en-GB" sz="2000" dirty="0" smtClean="0"/>
              <a:t>of general population </a:t>
            </a:r>
            <a:br>
              <a:rPr lang="en-GB" sz="2000" dirty="0" smtClean="0"/>
            </a:br>
            <a:r>
              <a:rPr lang="en-GB" sz="2000" dirty="0" smtClean="0"/>
              <a:t>and population of people with learning disabilities</a:t>
            </a:r>
            <a:endParaRPr lang="en-GB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403853"/>
              </p:ext>
            </p:extLst>
          </p:nvPr>
        </p:nvGraphicFramePr>
        <p:xfrm>
          <a:off x="755576" y="1700808"/>
          <a:ext cx="7344817" cy="417645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83870"/>
                <a:gridCol w="1462922"/>
                <a:gridCol w="1345543"/>
                <a:gridCol w="1590658"/>
                <a:gridCol w="1261824"/>
              </a:tblGrid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D3D3D3"/>
                          </a:highlight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Case A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Case B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27476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mbria"/>
                          <a:ea typeface="Cambria"/>
                          <a:cs typeface="Times New Roman"/>
                        </a:rPr>
                        <a:t>Ethnicity breakdown of population of people with LD (2010/2011)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4767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                                            </a:t>
                      </a:r>
                      <a:r>
                        <a:rPr lang="en-GB" sz="1000" b="1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           </a:t>
                      </a:r>
                      <a:r>
                        <a:rPr lang="en-GB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adults                        </a:t>
                      </a:r>
                      <a:r>
                        <a:rPr lang="en-GB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             </a:t>
                      </a:r>
                      <a:r>
                        <a:rPr lang="en-GB" sz="1000" baseline="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children                               adults                                            children</a:t>
                      </a:r>
                      <a:endParaRPr lang="en-GB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Overall no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1165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2661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734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 612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White British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1042   (85.4%)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2162 (81%)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633  (86%)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343 (56%)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Non ‘White British’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112     (9.6%)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474    (18%)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96    (13%)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212 (35%)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Unknown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11        (0.9%)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25      (1%)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5       (1%)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57    (9%)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329721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mbria"/>
                          <a:ea typeface="Cambria"/>
                          <a:cs typeface="Times New Roman"/>
                        </a:rPr>
                        <a:t>Ethnicity breakdown of population (ONS, 2011)</a:t>
                      </a:r>
                      <a:r>
                        <a:rPr lang="en-GB" sz="1200"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All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312,925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308,063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White British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277,050 (88.5%)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202,822 (65.8%)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Non-White British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35,875   </a:t>
                      </a:r>
                      <a:r>
                        <a:rPr lang="en-GB" sz="1000" b="1">
                          <a:effectLst/>
                          <a:latin typeface="Cambria"/>
                          <a:ea typeface="Cambria"/>
                          <a:cs typeface="Times New Roman"/>
                        </a:rPr>
                        <a:t>(11.5%)</a:t>
                      </a: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105,241 </a:t>
                      </a:r>
                      <a:r>
                        <a:rPr lang="en-GB" sz="1000" b="1">
                          <a:effectLst/>
                          <a:latin typeface="Cambria"/>
                          <a:ea typeface="Cambria"/>
                          <a:cs typeface="Times New Roman"/>
                        </a:rPr>
                        <a:t>(34.2%)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476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mbria"/>
                          <a:ea typeface="Cambria"/>
                          <a:cs typeface="Times New Roman"/>
                        </a:rPr>
                        <a:t>Percentage of people with LD in population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Overall no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3826       </a:t>
                      </a:r>
                      <a:r>
                        <a:rPr lang="en-GB" sz="1000" b="1" i="1">
                          <a:effectLst/>
                          <a:latin typeface="Cambria"/>
                          <a:ea typeface="Cambria"/>
                          <a:cs typeface="Times New Roman"/>
                        </a:rPr>
                        <a:t>(1.22% of all)</a:t>
                      </a:r>
                      <a:r>
                        <a:rPr lang="en-GB" sz="1000" b="1"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1346       </a:t>
                      </a:r>
                      <a:r>
                        <a:rPr lang="en-GB" sz="1000" b="1" i="1">
                          <a:effectLst/>
                          <a:latin typeface="Cambria"/>
                          <a:ea typeface="Cambria"/>
                          <a:cs typeface="Times New Roman"/>
                        </a:rPr>
                        <a:t>(0.43% of all)</a:t>
                      </a:r>
                      <a:r>
                        <a:rPr lang="en-GB" sz="1000" b="1"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White British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3204       (83.7%)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976          (72.5%)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Non ‘White British’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mbria"/>
                          <a:ea typeface="Cambria"/>
                          <a:cs typeface="Times New Roman"/>
                        </a:rPr>
                        <a:t>586         </a:t>
                      </a:r>
                      <a:r>
                        <a:rPr lang="en-GB" sz="1000" b="1">
                          <a:effectLst/>
                          <a:latin typeface="Cambria"/>
                          <a:ea typeface="Cambria"/>
                          <a:cs typeface="Times New Roman"/>
                        </a:rPr>
                        <a:t>(15.3%) </a:t>
                      </a:r>
                      <a:endParaRPr lang="en-GB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308          </a:t>
                      </a:r>
                      <a:r>
                        <a:rPr lang="en-GB" sz="1000" b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(22.8%)</a:t>
                      </a:r>
                      <a:endParaRPr lang="en-GB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What could be done…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GB" b="1" dirty="0" smtClean="0"/>
              <a:t>Consensus building </a:t>
            </a:r>
          </a:p>
          <a:p>
            <a:pPr marL="85725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a process of consultation to produce </a:t>
            </a:r>
            <a:r>
              <a:rPr lang="en-GB" sz="2400" b="1" dirty="0" smtClean="0"/>
              <a:t>guidelines</a:t>
            </a:r>
            <a:r>
              <a:rPr lang="en-GB" sz="2400" dirty="0" smtClean="0"/>
              <a:t> how to make services visible and available to this population</a:t>
            </a:r>
            <a:endParaRPr lang="en-GB" sz="2000" dirty="0" smtClean="0"/>
          </a:p>
          <a:p>
            <a:pPr marL="85725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knowledge base: information collected from service providers, commissioners, policy makers and service users</a:t>
            </a:r>
          </a:p>
          <a:p>
            <a:pPr marL="85725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information transformed into statements (to inform the guidelines) </a:t>
            </a:r>
          </a:p>
          <a:p>
            <a:pPr marL="85725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bringing perspectives of various practitioners for multi-disciplinary and inter-agency working</a:t>
            </a:r>
          </a:p>
          <a:p>
            <a:pPr marL="400050" lvl="2" indent="0">
              <a:lnSpc>
                <a:spcPct val="80000"/>
              </a:lnSpc>
              <a:buFontTx/>
              <a:buChar char="-"/>
            </a:pPr>
            <a:endParaRPr lang="en-GB" sz="2800" dirty="0" smtClean="0"/>
          </a:p>
          <a:p>
            <a:pPr marL="400050" lvl="2" indent="0">
              <a:lnSpc>
                <a:spcPct val="80000"/>
              </a:lnSpc>
              <a:buFontTx/>
              <a:buChar char="-"/>
            </a:pPr>
            <a:endParaRPr lang="en-GB" sz="2800" dirty="0" smtClean="0"/>
          </a:p>
          <a:p>
            <a:pPr marL="400050" lvl="2" indent="0">
              <a:lnSpc>
                <a:spcPct val="80000"/>
              </a:lnSpc>
              <a:buFontTx/>
              <a:buChar char="-"/>
            </a:pPr>
            <a:endParaRPr lang="en-GB" sz="2800" dirty="0" smtClean="0"/>
          </a:p>
          <a:p>
            <a:pPr marL="400050" lvl="2" indent="0">
              <a:lnSpc>
                <a:spcPct val="80000"/>
              </a:lnSpc>
              <a:buNone/>
            </a:pPr>
            <a:endParaRPr lang="en-GB" sz="28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Next steps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Wider consultation, including the service users 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Implementation of guidelines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27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Rationale for research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01208"/>
          </a:xfrm>
        </p:spPr>
        <p:txBody>
          <a:bodyPr/>
          <a:lstStyle/>
          <a:p>
            <a:pPr eaLnBrk="1" hangingPunct="1"/>
            <a:r>
              <a:rPr lang="en-GB" sz="2800" dirty="0"/>
              <a:t>The research evidence shows that people from</a:t>
            </a:r>
            <a:r>
              <a:rPr lang="en-GB" sz="2800" dirty="0" smtClean="0"/>
              <a:t> ethnic minority communities experience </a:t>
            </a:r>
            <a:r>
              <a:rPr lang="en-GB" sz="2800" dirty="0"/>
              <a:t>insufficient and inappropriate </a:t>
            </a:r>
            <a:r>
              <a:rPr lang="en-GB" sz="2800" dirty="0" smtClean="0"/>
              <a:t>services</a:t>
            </a:r>
            <a:r>
              <a:rPr lang="en-GB" sz="2800" baseline="30000" dirty="0" smtClean="0"/>
              <a:t> </a:t>
            </a:r>
          </a:p>
          <a:p>
            <a:pPr eaLnBrk="1" hangingPunct="1">
              <a:buNone/>
            </a:pPr>
            <a:r>
              <a:rPr lang="en-GB" sz="2800" baseline="30000" dirty="0" smtClean="0"/>
              <a:t>	</a:t>
            </a:r>
            <a:r>
              <a:rPr lang="en-GB" sz="1800" dirty="0" err="1" smtClean="0"/>
              <a:t>DoH</a:t>
            </a:r>
            <a:r>
              <a:rPr lang="en-GB" sz="1800" dirty="0" smtClean="0"/>
              <a:t>, Valuing People (2001) and Valuing People Now (2009)</a:t>
            </a:r>
            <a:endParaRPr lang="en-GB" sz="1800" b="1" dirty="0" smtClean="0"/>
          </a:p>
          <a:p>
            <a:pPr eaLnBrk="1" hangingPunct="1"/>
            <a:r>
              <a:rPr lang="en-GB" sz="2800" dirty="0" smtClean="0"/>
              <a:t>There is a need to provide evidence on learning disabilities and ethnicity</a:t>
            </a:r>
            <a:r>
              <a:rPr lang="en-GB" sz="2800" i="1" baseline="30000" dirty="0" smtClean="0"/>
              <a:t> </a:t>
            </a:r>
          </a:p>
          <a:p>
            <a:pPr eaLnBrk="1" hangingPunct="1">
              <a:buNone/>
            </a:pPr>
            <a:r>
              <a:rPr lang="en-GB" sz="2800" i="1" baseline="30000" dirty="0" smtClean="0"/>
              <a:t>	</a:t>
            </a:r>
            <a:r>
              <a:rPr lang="en-GB" sz="1800" dirty="0" err="1" smtClean="0"/>
              <a:t>DoH</a:t>
            </a:r>
            <a:r>
              <a:rPr lang="en-GB" sz="1800" dirty="0" smtClean="0"/>
              <a:t>, </a:t>
            </a:r>
            <a:r>
              <a:rPr lang="en-GB" sz="1800" i="1" dirty="0" smtClean="0"/>
              <a:t>Learning Disabilities and Ethnicity: A Framework for Action (2004)</a:t>
            </a:r>
            <a:endParaRPr lang="en-GB" sz="1800" dirty="0" smtClean="0"/>
          </a:p>
          <a:p>
            <a:r>
              <a:rPr lang="en-GB" sz="2800" dirty="0" smtClean="0"/>
              <a:t>There is a need to address equality issues and improve well-being of this population</a:t>
            </a:r>
            <a:r>
              <a:rPr lang="en-GB" sz="2800" baseline="30000" dirty="0" smtClean="0"/>
              <a:t> </a:t>
            </a:r>
          </a:p>
          <a:p>
            <a:pPr>
              <a:buNone/>
            </a:pPr>
            <a:r>
              <a:rPr lang="en-GB" sz="2800" baseline="30000" dirty="0" smtClean="0"/>
              <a:t>	</a:t>
            </a:r>
            <a:r>
              <a:rPr lang="en-GB" sz="1800" dirty="0" smtClean="0"/>
              <a:t>Equality and Human Rights Commission, </a:t>
            </a:r>
            <a:r>
              <a:rPr lang="en-GB" sz="1800" i="1" dirty="0" smtClean="0"/>
              <a:t>How Fair is Britain? </a:t>
            </a:r>
            <a:r>
              <a:rPr lang="en-GB" sz="1800" dirty="0" smtClean="0"/>
              <a:t>The first Triennial Review (2010); </a:t>
            </a:r>
            <a:r>
              <a:rPr lang="en-US" sz="1800" i="1" dirty="0" smtClean="0"/>
              <a:t>Equality Act 2010; </a:t>
            </a:r>
            <a:r>
              <a:rPr lang="en-US" sz="1800" dirty="0" smtClean="0"/>
              <a:t>HM Government, </a:t>
            </a:r>
            <a:r>
              <a:rPr lang="en-US" sz="1800" i="1" dirty="0" smtClean="0"/>
              <a:t>The Equality Strategy - Building a Fairer Britain (2010)</a:t>
            </a:r>
            <a:endParaRPr lang="en-GB" sz="1800" dirty="0" smtClean="0"/>
          </a:p>
          <a:p>
            <a:pPr eaLnBrk="1" hangingPunct="1"/>
            <a:endParaRPr lang="en-GB" sz="2800" baseline="30000" dirty="0" smtClean="0"/>
          </a:p>
          <a:p>
            <a:pPr eaLnBrk="1" hangingPunct="1">
              <a:buNone/>
            </a:pPr>
            <a:endParaRPr lang="en-GB" sz="1000" dirty="0" smtClean="0"/>
          </a:p>
          <a:p>
            <a:pPr eaLnBrk="1" hangingPunct="1">
              <a:buNone/>
            </a:pPr>
            <a:endParaRPr lang="en-GB" sz="1000" dirty="0" smtClean="0"/>
          </a:p>
          <a:p>
            <a:pPr eaLnBrk="1" hangingPunct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8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-107" charset="-128"/>
                <a:cs typeface="ＭＳ Ｐゴシック" pitchFamily="-107" charset="-128"/>
              </a:rPr>
              <a:t>Research aims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GB" sz="2800" dirty="0" smtClean="0">
                <a:ea typeface="ＭＳ Ｐゴシック" pitchFamily="-107" charset="-128"/>
                <a:cs typeface="ＭＳ Ｐゴシック" pitchFamily="-107" charset="-128"/>
              </a:rPr>
              <a:t>To explore what happens to people with learning disabilities from ethnic minority and new migrant communities in terms of access to the services</a:t>
            </a:r>
          </a:p>
          <a:p>
            <a:pPr eaLnBrk="1" hangingPunct="1">
              <a:lnSpc>
                <a:spcPct val="110000"/>
              </a:lnSpc>
            </a:pPr>
            <a:endParaRPr lang="en-GB" sz="28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GB" sz="2800" dirty="0" smtClean="0">
                <a:ea typeface="ＭＳ Ｐゴシック" pitchFamily="-107" charset="-128"/>
                <a:cs typeface="ＭＳ Ｐゴシック" pitchFamily="-107" charset="-128"/>
              </a:rPr>
              <a:t>To explore how can we improve their experience.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4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-107" charset="-128"/>
                <a:cs typeface="ＭＳ Ｐゴシック" pitchFamily="-107" charset="-128"/>
              </a:rPr>
              <a:t>Research questions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ea typeface="ＭＳ Ｐゴシック" pitchFamily="-107" charset="-128"/>
                <a:cs typeface="ＭＳ Ｐゴシック" pitchFamily="-107" charset="-128"/>
              </a:rPr>
              <a:t>How many are receiving support from learning disability services? </a:t>
            </a:r>
          </a:p>
          <a:p>
            <a:pPr eaLnBrk="1" hangingPunct="1"/>
            <a:r>
              <a:rPr lang="en-GB" sz="2800" dirty="0" smtClean="0">
                <a:ea typeface="ＭＳ Ｐゴシック" pitchFamily="-107" charset="-128"/>
                <a:cs typeface="ＭＳ Ｐゴシック" pitchFamily="-107" charset="-128"/>
              </a:rPr>
              <a:t>What is their experience of using services?</a:t>
            </a:r>
          </a:p>
          <a:p>
            <a:pPr eaLnBrk="1" hangingPunct="1"/>
            <a:r>
              <a:rPr lang="en-GB" sz="2800" dirty="0" smtClean="0">
                <a:ea typeface="ＭＳ Ｐゴシック" pitchFamily="-107" charset="-128"/>
                <a:cs typeface="ＭＳ Ｐゴシック" pitchFamily="-107" charset="-128"/>
              </a:rPr>
              <a:t>And what happens to those who are not receiving any support and how are they coping?</a:t>
            </a:r>
          </a:p>
          <a:p>
            <a:pPr eaLnBrk="1" hangingPunct="1"/>
            <a:r>
              <a:rPr lang="en-GB" sz="2800" dirty="0" smtClean="0">
                <a:ea typeface="ＭＳ Ｐゴシック" pitchFamily="-107" charset="-128"/>
                <a:cs typeface="ＭＳ Ｐゴシック" pitchFamily="-107" charset="-128"/>
              </a:rPr>
              <a:t>How can the services engage with the ethnic minority and new migrant communities to promote their wellbeing and improve their life chances?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Research population</a:t>
            </a:r>
            <a:br>
              <a:rPr lang="en-GB" sz="3200" dirty="0" smtClean="0"/>
            </a:br>
            <a:r>
              <a:rPr lang="en-GB" sz="2000" dirty="0" smtClean="0"/>
              <a:t>(nationally and locally)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practitioners</a:t>
            </a:r>
          </a:p>
          <a:p>
            <a:r>
              <a:rPr lang="en-GB" sz="2800" dirty="0" smtClean="0"/>
              <a:t>service providers in:</a:t>
            </a:r>
          </a:p>
          <a:p>
            <a:pPr lvl="1"/>
            <a:r>
              <a:rPr lang="en-GB" dirty="0" smtClean="0"/>
              <a:t>health, social care and education</a:t>
            </a:r>
          </a:p>
          <a:p>
            <a:pPr lvl="1"/>
            <a:r>
              <a:rPr lang="en-GB" dirty="0" smtClean="0"/>
              <a:t>statutory, private and voluntary sectors</a:t>
            </a:r>
          </a:p>
          <a:p>
            <a:r>
              <a:rPr lang="en-GB" sz="2800" dirty="0" smtClean="0"/>
              <a:t>policy makers</a:t>
            </a:r>
          </a:p>
          <a:p>
            <a:r>
              <a:rPr lang="en-GB" sz="2800" dirty="0" smtClean="0"/>
              <a:t>commissioners </a:t>
            </a:r>
          </a:p>
          <a:p>
            <a:r>
              <a:rPr lang="en-GB" sz="2800" dirty="0" smtClean="0"/>
              <a:t>family carers </a:t>
            </a:r>
          </a:p>
          <a:p>
            <a:r>
              <a:rPr lang="en-GB" sz="2800" dirty="0" smtClean="0"/>
              <a:t>people with learning disabilities</a:t>
            </a:r>
          </a:p>
          <a:p>
            <a:endParaRPr lang="en-GB" sz="2800" dirty="0" smtClean="0"/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Benefits of the research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This research is: </a:t>
            </a:r>
            <a:endParaRPr lang="en-GB" sz="2800" dirty="0" smtClean="0"/>
          </a:p>
          <a:p>
            <a:r>
              <a:rPr lang="en-US" sz="2800" dirty="0" smtClean="0"/>
              <a:t>filling ‘knowledge gap’</a:t>
            </a:r>
            <a:endParaRPr lang="en-GB" sz="2800" dirty="0" smtClean="0"/>
          </a:p>
          <a:p>
            <a:pPr>
              <a:buNone/>
            </a:pPr>
            <a:r>
              <a:rPr lang="en-US" sz="1800" dirty="0" smtClean="0"/>
              <a:t>	-improve the knowledge base of service commissioners/providers, family </a:t>
            </a:r>
            <a:r>
              <a:rPr lang="en-US" sz="1800" dirty="0" err="1" smtClean="0"/>
              <a:t>carers</a:t>
            </a:r>
            <a:r>
              <a:rPr lang="en-US" sz="1800" dirty="0" smtClean="0"/>
              <a:t> and wider communities and researchers</a:t>
            </a:r>
            <a:endParaRPr lang="en-GB" sz="1800" dirty="0" smtClean="0"/>
          </a:p>
          <a:p>
            <a:r>
              <a:rPr lang="en-US" sz="2800" dirty="0" smtClean="0"/>
              <a:t>delivering new information</a:t>
            </a:r>
            <a:endParaRPr lang="en-GB" sz="2800" dirty="0" smtClean="0"/>
          </a:p>
          <a:p>
            <a:pPr>
              <a:buNone/>
            </a:pPr>
            <a:r>
              <a:rPr lang="en-US" sz="1800" dirty="0" smtClean="0"/>
              <a:t>	- information on ways of engaging with communities and meet future needs of people from black and ethnic minority communities and new migrants </a:t>
            </a:r>
            <a:endParaRPr lang="en-GB" sz="1800" dirty="0" smtClean="0"/>
          </a:p>
          <a:p>
            <a:r>
              <a:rPr lang="en-US" sz="2800" dirty="0" smtClean="0"/>
              <a:t>bringing improvement</a:t>
            </a:r>
            <a:endParaRPr lang="en-GB" sz="2800" dirty="0" smtClean="0"/>
          </a:p>
          <a:p>
            <a:pPr>
              <a:buNone/>
            </a:pPr>
            <a:r>
              <a:rPr lang="en-US" sz="1800" dirty="0" smtClean="0"/>
              <a:t>	- improve health and emotional well-being of people who needs the service </a:t>
            </a:r>
            <a:endParaRPr lang="en-GB" sz="1800" dirty="0" smtClean="0"/>
          </a:p>
          <a:p>
            <a:pPr>
              <a:buNone/>
            </a:pPr>
            <a:r>
              <a:rPr lang="en-US" sz="1800" dirty="0" smtClean="0"/>
              <a:t>	- improve independence, choice and well-being within the community</a:t>
            </a:r>
            <a:endParaRPr lang="en-GB" sz="1800" dirty="0" smtClean="0"/>
          </a:p>
          <a:p>
            <a:pPr>
              <a:buNone/>
            </a:pPr>
            <a:r>
              <a:rPr lang="en-US" sz="1800" dirty="0" smtClean="0"/>
              <a:t>	- increase partnership and promote services for people with learning disabilities</a:t>
            </a:r>
            <a:endParaRPr lang="en-GB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27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i="1" dirty="0"/>
              <a:t>Learning disability</a:t>
            </a:r>
            <a:r>
              <a:rPr lang="en-US" sz="2800" dirty="0"/>
              <a:t> includes the presence of:</a:t>
            </a:r>
            <a:endParaRPr lang="en-GB" sz="2800" dirty="0"/>
          </a:p>
          <a:p>
            <a:pPr>
              <a:buNone/>
            </a:pPr>
            <a:r>
              <a:rPr lang="en-US" sz="2800" dirty="0"/>
              <a:t>	• a significantly reduced ability to understand new or complex information, to learn new skills (impaired intelligence), with; </a:t>
            </a:r>
            <a:endParaRPr lang="en-GB" sz="2800" dirty="0"/>
          </a:p>
          <a:p>
            <a:pPr>
              <a:buNone/>
            </a:pPr>
            <a:r>
              <a:rPr lang="en-US" sz="2800" dirty="0"/>
              <a:t>	• a reduced ability to cope independently (impaired social functioning); </a:t>
            </a:r>
            <a:endParaRPr lang="en-GB" sz="2800" dirty="0"/>
          </a:p>
          <a:p>
            <a:pPr>
              <a:buNone/>
            </a:pPr>
            <a:r>
              <a:rPr lang="en-US" sz="2800" dirty="0"/>
              <a:t>	• which started before adulthood, with a lasting effect on development.</a:t>
            </a:r>
            <a:endParaRPr lang="en-GB" sz="28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Valuing People, 2001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525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Definitions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dirty="0" smtClean="0"/>
              <a:t>By </a:t>
            </a:r>
            <a:r>
              <a:rPr lang="en-GB" sz="2800" b="1" i="1" dirty="0" smtClean="0"/>
              <a:t>ethnic minorities</a:t>
            </a:r>
            <a:r>
              <a:rPr lang="en-GB" sz="2800" i="1" dirty="0" smtClean="0"/>
              <a:t> </a:t>
            </a:r>
            <a:r>
              <a:rPr lang="en-GB" sz="2800" dirty="0" smtClean="0"/>
              <a:t>we mean </a:t>
            </a:r>
            <a:r>
              <a:rPr lang="en-US" sz="2800" dirty="0" smtClean="0"/>
              <a:t>groups other than white British. </a:t>
            </a:r>
            <a:endParaRPr lang="en-GB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By </a:t>
            </a:r>
            <a:r>
              <a:rPr lang="en-US" sz="2800" b="1" i="1" dirty="0" smtClean="0"/>
              <a:t>new migrants</a:t>
            </a:r>
            <a:r>
              <a:rPr lang="en-US" sz="2800" i="1" dirty="0" smtClean="0"/>
              <a:t> </a:t>
            </a:r>
            <a:r>
              <a:rPr lang="en-US" sz="2800" dirty="0" smtClean="0"/>
              <a:t>we mean people who are not British citizens but resident permanently or temporarily in England; this includes asylum seekers, refugees, seasonal workers and travelers, from all ethnic groups from within and outside of the European Union.</a:t>
            </a:r>
            <a:r>
              <a:rPr lang="en-GB" sz="2800" b="1" dirty="0" smtClean="0"/>
              <a:t> </a:t>
            </a:r>
            <a:endParaRPr lang="en-GB" sz="2800" b="1" u="sng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63550"/>
            <a:ext cx="5267325" cy="922338"/>
          </a:xfrm>
        </p:spPr>
        <p:txBody>
          <a:bodyPr/>
          <a:lstStyle/>
          <a:p>
            <a:pPr eaLnBrk="1" hangingPunct="1"/>
            <a:r>
              <a:rPr lang="en-GB" sz="3200" dirty="0" smtClean="0"/>
              <a:t>How many people… </a:t>
            </a:r>
            <a:br>
              <a:rPr lang="en-GB" sz="3200" dirty="0" smtClean="0"/>
            </a:br>
            <a:r>
              <a:rPr lang="en-GB" sz="2000" dirty="0" smtClean="0"/>
              <a:t>Methodology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To estimate </a:t>
            </a:r>
            <a:r>
              <a:rPr lang="en-GB" sz="2800" b="1" dirty="0" smtClean="0"/>
              <a:t>prevalence of learning disabilities</a:t>
            </a:r>
            <a:r>
              <a:rPr lang="en-GB" sz="2800" dirty="0" smtClean="0"/>
              <a:t> in this group, we approach health, social care and education organisations, and organisations working with migrants and people with learning disabilities. 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dirty="0" smtClean="0"/>
              <a:t>area: England, Black Country (Wolverhampton, Dudley, Sandwell, Walsall)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dirty="0" smtClean="0"/>
              <a:t>information collected: ethnicity, nationality, country of birth, language, religion </a:t>
            </a:r>
          </a:p>
        </p:txBody>
      </p:sp>
    </p:spTree>
    <p:extLst>
      <p:ext uri="{BB962C8B-B14F-4D97-AF65-F5344CB8AC3E}">
        <p14:creationId xmlns:p14="http://schemas.microsoft.com/office/powerpoint/2010/main" val="12559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6171</TotalTime>
  <Words>780</Words>
  <Application>Microsoft Office PowerPoint</Application>
  <PresentationFormat>On-screen Show (4:3)</PresentationFormat>
  <Paragraphs>186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 HERE TO STAY People with Learning Disabilities  from Ethnic Minority Communities  including New Migrants  Professor David Sallah Dr Olga Kozlowska  26th September in Birmingham and 10th October 2013 in London </vt:lpstr>
      <vt:lpstr>Rationale for research </vt:lpstr>
      <vt:lpstr>Research aims</vt:lpstr>
      <vt:lpstr>Research questions</vt:lpstr>
      <vt:lpstr>Research population (nationally and locally)</vt:lpstr>
      <vt:lpstr>Benefits of the research </vt:lpstr>
      <vt:lpstr>Definitions</vt:lpstr>
      <vt:lpstr>Definitions</vt:lpstr>
      <vt:lpstr>How many people…  Methodology</vt:lpstr>
      <vt:lpstr> What happens to people  in and outside services…workforce Methodology</vt:lpstr>
      <vt:lpstr> What happens to people  in and outside services…service users Methodology</vt:lpstr>
      <vt:lpstr>PowerPoint Presentation</vt:lpstr>
      <vt:lpstr>Main barriers faced when collecting evidence</vt:lpstr>
      <vt:lpstr>How many people… Findings</vt:lpstr>
      <vt:lpstr>  Prevalence of LD in the ethnic groups on   the special needs register (adults,2010) and   the special education needs census (children,2011)   </vt:lpstr>
      <vt:lpstr>Comparison of ethnicity breakdown  of general population  and population of people with learning disabilities</vt:lpstr>
      <vt:lpstr>What could be done… </vt:lpstr>
      <vt:lpstr>Next steps </vt:lpstr>
    </vt:vector>
  </TitlesOfParts>
  <Company>University of Wolverhampton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to Stay - people with learning disabilities from ethnic minority communities  and new migrant communities</dc:title>
  <dc:creator>in9080</dc:creator>
  <cp:lastModifiedBy>Kozlowska, Olga</cp:lastModifiedBy>
  <cp:revision>134</cp:revision>
  <cp:lastPrinted>2011-09-07T10:49:02Z</cp:lastPrinted>
  <dcterms:created xsi:type="dcterms:W3CDTF">2013-09-25T22:02:32Z</dcterms:created>
  <dcterms:modified xsi:type="dcterms:W3CDTF">2013-11-25T14:15:30Z</dcterms:modified>
</cp:coreProperties>
</file>